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1" r:id="rId5"/>
    <p:sldId id="263" r:id="rId6"/>
    <p:sldId id="262" r:id="rId7"/>
    <p:sldId id="265" r:id="rId8"/>
    <p:sldId id="266" r:id="rId9"/>
    <p:sldId id="264" r:id="rId10"/>
    <p:sldId id="267" r:id="rId11"/>
    <p:sldId id="268" r:id="rId12"/>
    <p:sldId id="283" r:id="rId13"/>
    <p:sldId id="284" r:id="rId14"/>
    <p:sldId id="286" r:id="rId15"/>
    <p:sldId id="287" r:id="rId16"/>
    <p:sldId id="277" r:id="rId17"/>
    <p:sldId id="280" r:id="rId18"/>
    <p:sldId id="281" r:id="rId19"/>
    <p:sldId id="278" r:id="rId20"/>
    <p:sldId id="282" r:id="rId21"/>
    <p:sldId id="337" r:id="rId22"/>
    <p:sldId id="269" r:id="rId23"/>
    <p:sldId id="270" r:id="rId24"/>
    <p:sldId id="271" r:id="rId25"/>
    <p:sldId id="273" r:id="rId26"/>
    <p:sldId id="272" r:id="rId27"/>
    <p:sldId id="276" r:id="rId28"/>
    <p:sldId id="335" r:id="rId29"/>
    <p:sldId id="334" r:id="rId30"/>
    <p:sldId id="338" r:id="rId31"/>
    <p:sldId id="339" r:id="rId32"/>
    <p:sldId id="340" r:id="rId33"/>
    <p:sldId id="341" r:id="rId34"/>
    <p:sldId id="342" r:id="rId35"/>
    <p:sldId id="353" r:id="rId36"/>
    <p:sldId id="354" r:id="rId37"/>
    <p:sldId id="355" r:id="rId38"/>
    <p:sldId id="356" r:id="rId39"/>
    <p:sldId id="343" r:id="rId40"/>
    <p:sldId id="344" r:id="rId41"/>
    <p:sldId id="348" r:id="rId42"/>
    <p:sldId id="345" r:id="rId43"/>
    <p:sldId id="349" r:id="rId44"/>
    <p:sldId id="346" r:id="rId45"/>
    <p:sldId id="351" r:id="rId46"/>
    <p:sldId id="350" r:id="rId47"/>
    <p:sldId id="352" r:id="rId48"/>
    <p:sldId id="358" r:id="rId49"/>
    <p:sldId id="357" r:id="rId50"/>
    <p:sldId id="35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C28D"/>
    <a:srgbClr val="BFDFF5"/>
    <a:srgbClr val="C1E5F5"/>
    <a:srgbClr val="A5D0D9"/>
    <a:srgbClr val="61A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AF606853-7671-496A-8E4F-DF71F8EC918B}" styleName="Dark Style 1 –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61"/>
    <p:restoredTop sz="94737"/>
  </p:normalViewPr>
  <p:slideViewPr>
    <p:cSldViewPr snapToGrid="0">
      <p:cViewPr varScale="1">
        <p:scale>
          <a:sx n="85" d="100"/>
          <a:sy n="85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8:29:57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 8027,'-24'35'0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7T14:05:41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8027,'-18'32'0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E27E9-B2D5-DB4F-8EC7-EA1227E6D278}" type="datetimeFigureOut">
              <a:rPr lang="en-DE" smtClean="0"/>
              <a:t>27.08.25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3D0D1-FBCB-EF48-8554-96D2A40D74F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24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3D0D1-FBCB-EF48-8554-96D2A40D74F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757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3D0D1-FBCB-EF48-8554-96D2A40D74FC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7252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ecor.clld.org/languages/spanish" TargetMode="External"/><Relationship Id="rId13" Type="http://schemas.openxmlformats.org/officeDocument/2006/relationships/hyperlink" Target="https://iecor.clld.org/languages/oldoccitan" TargetMode="External"/><Relationship Id="rId18" Type="http://schemas.openxmlformats.org/officeDocument/2006/relationships/hyperlink" Target="https://iecor.clld.org/languages/sardiniannuoro" TargetMode="External"/><Relationship Id="rId26" Type="http://schemas.openxmlformats.org/officeDocument/2006/relationships/hyperlink" Target="https://iecor.clld.org/languages/romanian" TargetMode="External"/><Relationship Id="rId3" Type="http://schemas.openxmlformats.org/officeDocument/2006/relationships/hyperlink" Target="https://iecor.clld.org/cognatesets/2419" TargetMode="External"/><Relationship Id="rId21" Type="http://schemas.openxmlformats.org/officeDocument/2006/relationships/hyperlink" Target="https://iecor.clld.org/languages/friulian" TargetMode="External"/><Relationship Id="rId7" Type="http://schemas.openxmlformats.org/officeDocument/2006/relationships/hyperlink" Target="https://iecor.clld.org/languages/portuguese" TargetMode="External"/><Relationship Id="rId12" Type="http://schemas.openxmlformats.org/officeDocument/2006/relationships/hyperlink" Target="https://iecor.clld.org/languages/francoprovencal" TargetMode="External"/><Relationship Id="rId17" Type="http://schemas.openxmlformats.org/officeDocument/2006/relationships/hyperlink" Target="https://iecor.clld.org/languages/sardinianlogudoro" TargetMode="External"/><Relationship Id="rId25" Type="http://schemas.openxmlformats.org/officeDocument/2006/relationships/hyperlink" Target="https://iecor.clld.org/languages/meglenoromanian" TargetMode="External"/><Relationship Id="rId2" Type="http://schemas.openxmlformats.org/officeDocument/2006/relationships/hyperlink" Target="https://iecor.clld.org/cognatesets/961" TargetMode="External"/><Relationship Id="rId16" Type="http://schemas.openxmlformats.org/officeDocument/2006/relationships/hyperlink" Target="https://iecor.clld.org/languages/anglonorman" TargetMode="External"/><Relationship Id="rId20" Type="http://schemas.openxmlformats.org/officeDocument/2006/relationships/hyperlink" Target="https://iecor.clld.org/languages/lad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cor.clld.org/languages/portuguesebrazilian" TargetMode="External"/><Relationship Id="rId11" Type="http://schemas.openxmlformats.org/officeDocument/2006/relationships/hyperlink" Target="https://iecor.clld.org/languages/oldcatalan" TargetMode="External"/><Relationship Id="rId24" Type="http://schemas.openxmlformats.org/officeDocument/2006/relationships/hyperlink" Target="https://iecor.clld.org/languages/dalmatianvegliote" TargetMode="External"/><Relationship Id="rId5" Type="http://schemas.openxmlformats.org/officeDocument/2006/relationships/hyperlink" Target="https://iecor.clld.org/cognatesets/8014" TargetMode="External"/><Relationship Id="rId15" Type="http://schemas.openxmlformats.org/officeDocument/2006/relationships/hyperlink" Target="https://iecor.clld.org/languages/french" TargetMode="External"/><Relationship Id="rId23" Type="http://schemas.openxmlformats.org/officeDocument/2006/relationships/hyperlink" Target="https://iecor.clld.org/languages/neapolitan" TargetMode="External"/><Relationship Id="rId10" Type="http://schemas.openxmlformats.org/officeDocument/2006/relationships/hyperlink" Target="https://iecor.clld.org/languages/catalan" TargetMode="External"/><Relationship Id="rId19" Type="http://schemas.openxmlformats.org/officeDocument/2006/relationships/hyperlink" Target="https://iecor.clld.org/languages/milanese" TargetMode="External"/><Relationship Id="rId4" Type="http://schemas.openxmlformats.org/officeDocument/2006/relationships/hyperlink" Target="https://iecor.clld.org/cognatesets/1277" TargetMode="External"/><Relationship Id="rId9" Type="http://schemas.openxmlformats.org/officeDocument/2006/relationships/hyperlink" Target="https://iecor.clld.org/languages/oldspanish" TargetMode="External"/><Relationship Id="rId14" Type="http://schemas.openxmlformats.org/officeDocument/2006/relationships/hyperlink" Target="https://iecor.clld.org/languages/walloon" TargetMode="External"/><Relationship Id="rId22" Type="http://schemas.openxmlformats.org/officeDocument/2006/relationships/hyperlink" Target="https://iecor.clld.org/languages/italian" TargetMode="External"/><Relationship Id="rId27" Type="http://schemas.openxmlformats.org/officeDocument/2006/relationships/hyperlink" Target="https://iecor.clld.org/languages/lat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E562-ED8F-5F4D-C5C3-8A560D4D0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76457"/>
          </a:xfrm>
        </p:spPr>
        <p:txBody>
          <a:bodyPr>
            <a:normAutofit fontScale="90000"/>
          </a:bodyPr>
          <a:lstStyle/>
          <a:p>
            <a:r>
              <a:rPr lang="en-DE" dirty="0"/>
              <a:t>Phylolinguistics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9CF86-1E41-6EAC-9594-7F9B5BCAE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98820"/>
            <a:ext cx="9144000" cy="1655762"/>
          </a:xfrm>
        </p:spPr>
        <p:txBody>
          <a:bodyPr/>
          <a:lstStyle/>
          <a:p>
            <a:r>
              <a:rPr lang="en-DE" dirty="0"/>
              <a:t>Benedict King, MPI EVA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96C5B21-2465-D56E-5BE4-3D61F712B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626701"/>
            <a:ext cx="63500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267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A5A5-83A5-5A80-2BF1-16C3388C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Model-based Phylogenetics –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D970-9597-B4C5-3358-573DDBF6B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77570"/>
            <a:ext cx="10515600" cy="4351338"/>
          </a:xfrm>
        </p:spPr>
        <p:txBody>
          <a:bodyPr/>
          <a:lstStyle/>
          <a:p>
            <a:r>
              <a:rPr lang="en-GB" dirty="0"/>
              <a:t>R</a:t>
            </a:r>
            <a:r>
              <a:rPr lang="en-DE" dirty="0"/>
              <a:t>ates of change across branches of the tree</a:t>
            </a:r>
          </a:p>
          <a:p>
            <a:r>
              <a:rPr lang="en-DE" dirty="0"/>
              <a:t>Allow varying rates between different meanings</a:t>
            </a:r>
          </a:p>
          <a:p>
            <a:r>
              <a:rPr lang="en-DE" dirty="0"/>
              <a:t>Estimate the age of divergences in the phylogeny</a:t>
            </a:r>
          </a:p>
          <a:p>
            <a:r>
              <a:rPr lang="en-GB" dirty="0"/>
              <a:t>E</a:t>
            </a:r>
            <a:r>
              <a:rPr lang="en-DE" dirty="0"/>
              <a:t>stimate meaningful branch lengths – either in units of time or amount of linguistic change</a:t>
            </a:r>
          </a:p>
          <a:p>
            <a:r>
              <a:rPr lang="en-DE" dirty="0"/>
              <a:t>Account for and quantify uncertainty</a:t>
            </a:r>
          </a:p>
        </p:txBody>
      </p:sp>
    </p:spTree>
    <p:extLst>
      <p:ext uri="{BB962C8B-B14F-4D97-AF65-F5344CB8AC3E}">
        <p14:creationId xmlns:p14="http://schemas.microsoft.com/office/powerpoint/2010/main" val="339183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7B67C9-F39A-61F9-13D0-D28BAE5CCE3E}"/>
              </a:ext>
            </a:extLst>
          </p:cNvPr>
          <p:cNvSpPr txBox="1">
            <a:spLocks/>
          </p:cNvSpPr>
          <p:nvPr/>
        </p:nvSpPr>
        <p:spPr>
          <a:xfrm>
            <a:off x="758808" y="26466"/>
            <a:ext cx="11075719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Overview of a generative phylogenetic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48ADE-4C50-406F-45DF-9482343BCDB4}"/>
              </a:ext>
            </a:extLst>
          </p:cNvPr>
          <p:cNvSpPr/>
          <p:nvPr/>
        </p:nvSpPr>
        <p:spPr>
          <a:xfrm>
            <a:off x="8481192" y="2933761"/>
            <a:ext cx="1795848" cy="10647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Model of cognate gain and loss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69AEB7-44F0-9AA8-EE3E-EA5E30366650}"/>
              </a:ext>
            </a:extLst>
          </p:cNvPr>
          <p:cNvSpPr/>
          <p:nvPr/>
        </p:nvSpPr>
        <p:spPr>
          <a:xfrm>
            <a:off x="6111552" y="2874713"/>
            <a:ext cx="1795848" cy="10647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“Clock” model</a:t>
            </a:r>
          </a:p>
          <a:p>
            <a:pPr algn="ctr"/>
            <a:r>
              <a:rPr lang="en-GB" dirty="0"/>
              <a:t>(Branches have different rates)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ED89B-8B38-FA6A-E654-106FBA36EE0B}"/>
              </a:ext>
            </a:extLst>
          </p:cNvPr>
          <p:cNvSpPr/>
          <p:nvPr/>
        </p:nvSpPr>
        <p:spPr>
          <a:xfrm>
            <a:off x="3915380" y="3016710"/>
            <a:ext cx="1437501" cy="7287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Tree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1747F36-BFBE-6488-E9D4-8F4EA91DAB1B}"/>
              </a:ext>
            </a:extLst>
          </p:cNvPr>
          <p:cNvSpPr/>
          <p:nvPr/>
        </p:nvSpPr>
        <p:spPr>
          <a:xfrm>
            <a:off x="6930520" y="4859303"/>
            <a:ext cx="469557" cy="72879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BABE3-14C7-49DD-5A9D-BB9EF1046486}"/>
              </a:ext>
            </a:extLst>
          </p:cNvPr>
          <p:cNvSpPr/>
          <p:nvPr/>
        </p:nvSpPr>
        <p:spPr>
          <a:xfrm>
            <a:off x="6523333" y="5833643"/>
            <a:ext cx="1283929" cy="538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  <a:r>
              <a:rPr lang="en-DE" dirty="0"/>
              <a:t>ognate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786F0E-2197-77BE-DA7C-8C047648E0FF}"/>
              </a:ext>
            </a:extLst>
          </p:cNvPr>
          <p:cNvGrpSpPr/>
          <p:nvPr/>
        </p:nvGrpSpPr>
        <p:grpSpPr>
          <a:xfrm>
            <a:off x="8481192" y="1476242"/>
            <a:ext cx="2053060" cy="1211589"/>
            <a:chOff x="1439783" y="3267281"/>
            <a:chExt cx="3248717" cy="191719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DB59B5-9F84-D47F-8233-F2CB2C54EE99}"/>
                </a:ext>
              </a:extLst>
            </p:cNvPr>
            <p:cNvSpPr/>
            <p:nvPr/>
          </p:nvSpPr>
          <p:spPr>
            <a:xfrm>
              <a:off x="1439783" y="3267281"/>
              <a:ext cx="1917192" cy="191719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5400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C9535F-4E14-1BED-1AB2-770CFFFBE199}"/>
                </a:ext>
              </a:extLst>
            </p:cNvPr>
            <p:cNvSpPr/>
            <p:nvPr/>
          </p:nvSpPr>
          <p:spPr>
            <a:xfrm>
              <a:off x="4155100" y="3959177"/>
              <a:ext cx="533400" cy="533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F21527F-4E50-413A-E643-7E33D78409AF}"/>
                </a:ext>
              </a:extLst>
            </p:cNvPr>
            <p:cNvCxnSpPr>
              <a:cxnSpLocks/>
            </p:cNvCxnSpPr>
            <p:nvPr/>
          </p:nvCxnSpPr>
          <p:spPr>
            <a:xfrm>
              <a:off x="3529809" y="4081097"/>
              <a:ext cx="4876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8BC0D8-963C-B709-16B9-BB720A993C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9291" y="4440761"/>
              <a:ext cx="50337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lognormal clock.jpg">
            <a:extLst>
              <a:ext uri="{FF2B5EF4-FFF2-40B4-BE49-F238E27FC236}">
                <a16:creationId xmlns:a16="http://schemas.microsoft.com/office/drawing/2014/main" id="{D9A41178-9460-6A7F-32A3-9789189F9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48" y="1573784"/>
            <a:ext cx="3170858" cy="10576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6646316-55F1-F29E-8B30-5137C7DC052D}"/>
              </a:ext>
            </a:extLst>
          </p:cNvPr>
          <p:cNvSpPr/>
          <p:nvPr/>
        </p:nvSpPr>
        <p:spPr>
          <a:xfrm>
            <a:off x="1752203" y="1418075"/>
            <a:ext cx="1437501" cy="7287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Tree model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58244140-263E-1546-08D6-73165CE5DEA6}"/>
              </a:ext>
            </a:extLst>
          </p:cNvPr>
          <p:cNvSpPr/>
          <p:nvPr/>
        </p:nvSpPr>
        <p:spPr>
          <a:xfrm rot="19054819">
            <a:off x="3374051" y="2286589"/>
            <a:ext cx="469557" cy="72879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0EEF49-9513-BE26-29FE-78EA0CDAEA93}"/>
              </a:ext>
            </a:extLst>
          </p:cNvPr>
          <p:cNvSpPr txBox="1"/>
          <p:nvPr/>
        </p:nvSpPr>
        <p:spPr>
          <a:xfrm>
            <a:off x="8005783" y="3138951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/>
              <a:t>+</a:t>
            </a:r>
            <a:endParaRPr lang="en-DE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33741-F46E-75DB-F423-EA80FD89BF55}"/>
              </a:ext>
            </a:extLst>
          </p:cNvPr>
          <p:cNvSpPr txBox="1"/>
          <p:nvPr/>
        </p:nvSpPr>
        <p:spPr>
          <a:xfrm>
            <a:off x="5570152" y="3138951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/>
              <a:t>+</a:t>
            </a:r>
            <a:endParaRPr lang="en-DE" b="1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CD936A8-B5D8-D4F1-4B44-CA03D925B431}"/>
              </a:ext>
            </a:extLst>
          </p:cNvPr>
          <p:cNvSpPr/>
          <p:nvPr/>
        </p:nvSpPr>
        <p:spPr>
          <a:xfrm rot="16200000">
            <a:off x="6962110" y="1727400"/>
            <a:ext cx="406381" cy="5066675"/>
          </a:xfrm>
          <a:prstGeom prst="leftBrace">
            <a:avLst>
              <a:gd name="adj1" fmla="val 14481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421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08FE-FEA1-1FDB-6F37-07DDAB8B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DE" dirty="0"/>
              <a:t>Tree model generates the branching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C44EF-B8C0-60B4-CA74-047CE4B1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34799-CAFA-156F-DA05-3DA1A42F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76"/>
          <a:stretch>
            <a:fillRect/>
          </a:stretch>
        </p:blipFill>
        <p:spPr>
          <a:xfrm>
            <a:off x="2980267" y="1126443"/>
            <a:ext cx="6095999" cy="53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1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366B92-FBFC-8D88-9D2B-4F4F17813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534" y="1253806"/>
            <a:ext cx="7172160" cy="53745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71095-0642-8284-7098-8B023A18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59"/>
            <a:ext cx="10515600" cy="1325563"/>
          </a:xfrm>
        </p:spPr>
        <p:txBody>
          <a:bodyPr/>
          <a:lstStyle/>
          <a:p>
            <a:r>
              <a:rPr lang="en-GB" dirty="0"/>
              <a:t>R</a:t>
            </a:r>
            <a:r>
              <a:rPr lang="en-DE" dirty="0"/>
              <a:t>ate model (“clock”) determines speed of change on branches</a:t>
            </a:r>
          </a:p>
        </p:txBody>
      </p:sp>
    </p:spTree>
    <p:extLst>
      <p:ext uri="{BB962C8B-B14F-4D97-AF65-F5344CB8AC3E}">
        <p14:creationId xmlns:p14="http://schemas.microsoft.com/office/powerpoint/2010/main" val="133495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407F8-A14C-211F-D058-749A015E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4354E-3957-6773-5261-1C01D9FAC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534" y="1253806"/>
            <a:ext cx="7172160" cy="5374535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63AFC6-FC2B-E426-0C8D-6717510C2C32}"/>
              </a:ext>
            </a:extLst>
          </p:cNvPr>
          <p:cNvCxnSpPr/>
          <p:nvPr/>
        </p:nvCxnSpPr>
        <p:spPr>
          <a:xfrm>
            <a:off x="3234267" y="3048000"/>
            <a:ext cx="592666" cy="0"/>
          </a:xfrm>
          <a:prstGeom prst="straightConnector1">
            <a:avLst/>
          </a:prstGeom>
          <a:ln w="28575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343A3F-0C4B-5B6F-3F9E-A05EC604080D}"/>
              </a:ext>
            </a:extLst>
          </p:cNvPr>
          <p:cNvCxnSpPr>
            <a:cxnSpLocks/>
          </p:cNvCxnSpPr>
          <p:nvPr/>
        </p:nvCxnSpPr>
        <p:spPr>
          <a:xfrm>
            <a:off x="3917890" y="2207623"/>
            <a:ext cx="1002453" cy="0"/>
          </a:xfrm>
          <a:prstGeom prst="straightConnector1">
            <a:avLst/>
          </a:prstGeom>
          <a:ln w="28575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C99683-2942-72CC-6416-3857E2251B48}"/>
              </a:ext>
            </a:extLst>
          </p:cNvPr>
          <p:cNvCxnSpPr>
            <a:cxnSpLocks/>
          </p:cNvCxnSpPr>
          <p:nvPr/>
        </p:nvCxnSpPr>
        <p:spPr>
          <a:xfrm>
            <a:off x="5093547" y="1963783"/>
            <a:ext cx="688944" cy="0"/>
          </a:xfrm>
          <a:prstGeom prst="straightConnector1">
            <a:avLst/>
          </a:prstGeom>
          <a:ln w="28575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2BBAF5-B0DD-A4F5-D990-9E3363AB7E0E}"/>
              </a:ext>
            </a:extLst>
          </p:cNvPr>
          <p:cNvCxnSpPr>
            <a:cxnSpLocks/>
          </p:cNvCxnSpPr>
          <p:nvPr/>
        </p:nvCxnSpPr>
        <p:spPr>
          <a:xfrm>
            <a:off x="5968503" y="2234517"/>
            <a:ext cx="1387038" cy="0"/>
          </a:xfrm>
          <a:prstGeom prst="straightConnector1">
            <a:avLst/>
          </a:prstGeom>
          <a:ln w="28575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E6DA79-EFDE-D4B4-CA3B-82013DDFBFDC}"/>
              </a:ext>
            </a:extLst>
          </p:cNvPr>
          <p:cNvCxnSpPr/>
          <p:nvPr/>
        </p:nvCxnSpPr>
        <p:spPr>
          <a:xfrm>
            <a:off x="7461126" y="2111188"/>
            <a:ext cx="592666" cy="0"/>
          </a:xfrm>
          <a:prstGeom prst="straightConnector1">
            <a:avLst/>
          </a:prstGeom>
          <a:ln w="28575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5C06A2-01A9-F820-7F2A-61141E6860E2}"/>
              </a:ext>
            </a:extLst>
          </p:cNvPr>
          <p:cNvCxnSpPr>
            <a:cxnSpLocks/>
          </p:cNvCxnSpPr>
          <p:nvPr/>
        </p:nvCxnSpPr>
        <p:spPr>
          <a:xfrm>
            <a:off x="8281396" y="2207623"/>
            <a:ext cx="1041298" cy="0"/>
          </a:xfrm>
          <a:prstGeom prst="straightConnector1">
            <a:avLst/>
          </a:prstGeom>
          <a:ln w="28575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7B01925-896D-248E-9564-1A665FBC09CB}"/>
              </a:ext>
            </a:extLst>
          </p:cNvPr>
          <p:cNvSpPr txBox="1">
            <a:spLocks/>
          </p:cNvSpPr>
          <p:nvPr/>
        </p:nvSpPr>
        <p:spPr>
          <a:xfrm>
            <a:off x="838200" y="752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Substitution model describes how traits change along the tree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7976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7E29-7F4C-7A5E-411A-A1950FFD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 Tree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39428-4C23-4F64-CECC-C7AAE8058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Describe the branching of the tree</a:t>
            </a:r>
          </a:p>
          <a:p>
            <a:r>
              <a:rPr lang="en-DE" dirty="0"/>
              <a:t>Birth rate – how often languages branch in two</a:t>
            </a:r>
          </a:p>
          <a:p>
            <a:r>
              <a:rPr lang="en-DE" dirty="0"/>
              <a:t>Death rate – how often languages go extinct</a:t>
            </a:r>
          </a:p>
          <a:p>
            <a:r>
              <a:rPr lang="en-GB" dirty="0"/>
              <a:t>A</a:t>
            </a:r>
            <a:r>
              <a:rPr lang="en-DE" dirty="0"/>
              <a:t>ny variation in the birth rate and death rate</a:t>
            </a:r>
          </a:p>
          <a:p>
            <a:r>
              <a:rPr lang="en-GB" dirty="0"/>
              <a:t>S</a:t>
            </a:r>
            <a:r>
              <a:rPr lang="en-DE" dirty="0"/>
              <a:t>ampling rate: how often through time languages are sampled, e.g. as written records</a:t>
            </a:r>
          </a:p>
        </p:txBody>
      </p:sp>
    </p:spTree>
    <p:extLst>
      <p:ext uri="{BB962C8B-B14F-4D97-AF65-F5344CB8AC3E}">
        <p14:creationId xmlns:p14="http://schemas.microsoft.com/office/powerpoint/2010/main" val="1415033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F3E4-6CF6-8808-3BC3-9114A724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Yule model: pure birth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7B01F-1148-1B05-3CEA-8B5CA2B4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" t="9533" r="5444" b="15435"/>
          <a:stretch>
            <a:fillRect/>
          </a:stretch>
        </p:blipFill>
        <p:spPr>
          <a:xfrm>
            <a:off x="427151" y="3047824"/>
            <a:ext cx="5846559" cy="3445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A48D4-AE1E-60EF-D207-76F78D07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53" t="12987" r="5731" b="13649"/>
          <a:stretch>
            <a:fillRect/>
          </a:stretch>
        </p:blipFill>
        <p:spPr>
          <a:xfrm>
            <a:off x="6273710" y="3200224"/>
            <a:ext cx="5647280" cy="3292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3D6C5-9427-1514-ED9A-44AD592B9F77}"/>
              </a:ext>
            </a:extLst>
          </p:cNvPr>
          <p:cNvSpPr txBox="1"/>
          <p:nvPr/>
        </p:nvSpPr>
        <p:spPr>
          <a:xfrm>
            <a:off x="1828800" y="1690688"/>
            <a:ext cx="2040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ge=10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Birth rate = 0.3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Death rate = 0.0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EA1DB-26F8-D3C7-6304-64FB49F4D92D}"/>
              </a:ext>
            </a:extLst>
          </p:cNvPr>
          <p:cNvSpPr txBox="1"/>
          <p:nvPr/>
        </p:nvSpPr>
        <p:spPr>
          <a:xfrm>
            <a:off x="7670800" y="1690687"/>
            <a:ext cx="2040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ge=10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Birth rate 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Death rate = 0.0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8066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D0F9-E558-223D-E75B-39D1A3249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Birth-death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684FB-02CE-01CB-B3DB-0E235EF7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22" t="12882" r="7690" b="18261"/>
          <a:stretch>
            <a:fillRect/>
          </a:stretch>
        </p:blipFill>
        <p:spPr>
          <a:xfrm>
            <a:off x="982134" y="2540000"/>
            <a:ext cx="4859866" cy="3725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4CD5AD-CD2F-2CAC-8916-B3358F98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93" t="17870" r="6019" b="21048"/>
          <a:stretch>
            <a:fillRect/>
          </a:stretch>
        </p:blipFill>
        <p:spPr>
          <a:xfrm>
            <a:off x="6493934" y="2750343"/>
            <a:ext cx="4859866" cy="3304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A40ED5-AE9B-0E33-E25B-F3BA311FD965}"/>
              </a:ext>
            </a:extLst>
          </p:cNvPr>
          <p:cNvSpPr txBox="1"/>
          <p:nvPr/>
        </p:nvSpPr>
        <p:spPr>
          <a:xfrm>
            <a:off x="1828800" y="1690688"/>
            <a:ext cx="2040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taxa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Birth rate = 0.3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Death rate = 0.0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B3BDC-850B-91A8-C368-B420AE8C9A58}"/>
              </a:ext>
            </a:extLst>
          </p:cNvPr>
          <p:cNvSpPr txBox="1"/>
          <p:nvPr/>
        </p:nvSpPr>
        <p:spPr>
          <a:xfrm>
            <a:off x="7903844" y="1620351"/>
            <a:ext cx="2037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taxa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Birth rate = 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Death rate = 2.9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474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941F-6759-4B1F-B016-34C700B4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Birth-death skyline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D1EA8-C2AB-0728-228F-B5831CE5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7" t="12054" r="4574" b="15520"/>
          <a:stretch>
            <a:fillRect/>
          </a:stretch>
        </p:blipFill>
        <p:spPr>
          <a:xfrm>
            <a:off x="860215" y="2632075"/>
            <a:ext cx="9909386" cy="3860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078504-8BE4-10BE-1878-56B6B4DEA1F1}"/>
              </a:ext>
            </a:extLst>
          </p:cNvPr>
          <p:cNvCxnSpPr>
            <a:cxnSpLocks/>
          </p:cNvCxnSpPr>
          <p:nvPr/>
        </p:nvCxnSpPr>
        <p:spPr>
          <a:xfrm>
            <a:off x="838200" y="2302933"/>
            <a:ext cx="204046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29F778-4F8D-60CC-63CC-7F2E049EAE33}"/>
              </a:ext>
            </a:extLst>
          </p:cNvPr>
          <p:cNvCxnSpPr>
            <a:cxnSpLocks/>
          </p:cNvCxnSpPr>
          <p:nvPr/>
        </p:nvCxnSpPr>
        <p:spPr>
          <a:xfrm>
            <a:off x="5257800" y="2302933"/>
            <a:ext cx="268393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32DA98-3152-DC4F-D4F4-A5732D21CF8D}"/>
              </a:ext>
            </a:extLst>
          </p:cNvPr>
          <p:cNvCxnSpPr>
            <a:cxnSpLocks/>
          </p:cNvCxnSpPr>
          <p:nvPr/>
        </p:nvCxnSpPr>
        <p:spPr>
          <a:xfrm>
            <a:off x="3039534" y="2302933"/>
            <a:ext cx="204046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3A77F2-66D2-D4AD-F8C7-AEE392B1305E}"/>
              </a:ext>
            </a:extLst>
          </p:cNvPr>
          <p:cNvCxnSpPr>
            <a:cxnSpLocks/>
          </p:cNvCxnSpPr>
          <p:nvPr/>
        </p:nvCxnSpPr>
        <p:spPr>
          <a:xfrm>
            <a:off x="8068734" y="2302933"/>
            <a:ext cx="234526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2E5421-E265-DC58-805A-C331956386E4}"/>
              </a:ext>
            </a:extLst>
          </p:cNvPr>
          <p:cNvSpPr txBox="1"/>
          <p:nvPr/>
        </p:nvSpPr>
        <p:spPr>
          <a:xfrm>
            <a:off x="838200" y="1682266"/>
            <a:ext cx="19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Birth rate = 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0DAD8-7143-2BBA-8C19-1E9859CB5DF0}"/>
              </a:ext>
            </a:extLst>
          </p:cNvPr>
          <p:cNvSpPr txBox="1"/>
          <p:nvPr/>
        </p:nvSpPr>
        <p:spPr>
          <a:xfrm>
            <a:off x="3039534" y="1690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Birth rate = 0.01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EAF12-65EF-786F-6864-F1C70F0BA120}"/>
              </a:ext>
            </a:extLst>
          </p:cNvPr>
          <p:cNvSpPr txBox="1"/>
          <p:nvPr/>
        </p:nvSpPr>
        <p:spPr>
          <a:xfrm>
            <a:off x="5584103" y="1690688"/>
            <a:ext cx="19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Birth rate = 0.4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6FB101-CD65-C915-99F5-7AA3B6B72C17}"/>
              </a:ext>
            </a:extLst>
          </p:cNvPr>
          <p:cNvSpPr txBox="1"/>
          <p:nvPr/>
        </p:nvSpPr>
        <p:spPr>
          <a:xfrm>
            <a:off x="8068734" y="1670593"/>
            <a:ext cx="20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Birth rate = 0.01</a:t>
            </a:r>
          </a:p>
        </p:txBody>
      </p:sp>
    </p:spTree>
    <p:extLst>
      <p:ext uri="{BB962C8B-B14F-4D97-AF65-F5344CB8AC3E}">
        <p14:creationId xmlns:p14="http://schemas.microsoft.com/office/powerpoint/2010/main" val="2911575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971F-ABDB-2555-D635-CD3E5E96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Rates model: the “linguistic clock”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09FA7-3DE2-AEE1-32DD-C18ED8545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76"/>
          <a:stretch>
            <a:fillRect/>
          </a:stretch>
        </p:blipFill>
        <p:spPr>
          <a:xfrm>
            <a:off x="838200" y="2689412"/>
            <a:ext cx="4076141" cy="358831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85917-7F5E-8392-E4C5-4C4CE09E2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93222" y="2489517"/>
            <a:ext cx="5342365" cy="40033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08059C-FB47-E349-FD42-A904CED387A4}"/>
              </a:ext>
            </a:extLst>
          </p:cNvPr>
          <p:cNvSpPr txBox="1"/>
          <p:nvPr/>
        </p:nvSpPr>
        <p:spPr>
          <a:xfrm>
            <a:off x="517175" y="1905436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trict clock: all branches have a single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B78E5-B8B0-6868-5EBA-781618E1BFB1}"/>
              </a:ext>
            </a:extLst>
          </p:cNvPr>
          <p:cNvSpPr txBox="1"/>
          <p:nvPr/>
        </p:nvSpPr>
        <p:spPr>
          <a:xfrm>
            <a:off x="6293222" y="1820718"/>
            <a:ext cx="417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Relaxed</a:t>
            </a:r>
            <a:r>
              <a:rPr lang="en-DE" dirty="0"/>
              <a:t> clock: branch rates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1922012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237B-96F6-E876-B16D-10EAE55BE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7B00F-3307-875B-4C7D-81BD2D199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Understand the motivation and philosophy behind Phylogenetics</a:t>
            </a:r>
          </a:p>
          <a:p>
            <a:r>
              <a:rPr lang="en-DE" dirty="0"/>
              <a:t>What kind of data is required for input into a phylogenetic analysis of languages</a:t>
            </a:r>
          </a:p>
          <a:p>
            <a:r>
              <a:rPr lang="en-DE" dirty="0"/>
              <a:t>Understand the major components of Bayesian phylogenetic methods</a:t>
            </a:r>
          </a:p>
          <a:p>
            <a:r>
              <a:rPr lang="en-DE" dirty="0"/>
              <a:t>How to interpret the output of a phylogenetic analysis</a:t>
            </a:r>
          </a:p>
        </p:txBody>
      </p:sp>
    </p:spTree>
    <p:extLst>
      <p:ext uri="{BB962C8B-B14F-4D97-AF65-F5344CB8AC3E}">
        <p14:creationId xmlns:p14="http://schemas.microsoft.com/office/powerpoint/2010/main" val="2279690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AA93-6B0B-AD36-687A-EB6D3C96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E4825-4A47-BB5F-B527-5DB92C61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4" descr="uncorrelated relaxed clock model">
            <a:extLst>
              <a:ext uri="{FF2B5EF4-FFF2-40B4-BE49-F238E27FC236}">
                <a16:creationId xmlns:a16="http://schemas.microsoft.com/office/drawing/2014/main" id="{DA75C1ED-A726-4D0E-A471-8FDC4326B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480" y="1480890"/>
            <a:ext cx="7816846" cy="52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56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454D2-08C9-C384-C4D7-F63D6B083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5FDA-721C-BC32-0C17-E8424D2C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Clock model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A614-D644-D52B-335B-7D06DE2AA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2 model parameters: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Clock rate mean</a:t>
            </a:r>
            <a:endParaRPr lang="en-DE" dirty="0"/>
          </a:p>
          <a:p>
            <a:pPr lvl="1"/>
            <a:r>
              <a:rPr lang="en-GB" dirty="0"/>
              <a:t>Average rate of change across all branches of the tree</a:t>
            </a:r>
            <a:endParaRPr lang="en-DE" dirty="0"/>
          </a:p>
          <a:p>
            <a:pPr marL="514350" indent="-514350">
              <a:buFont typeface="+mj-lt"/>
              <a:buAutoNum type="arabicPeriod"/>
            </a:pPr>
            <a:r>
              <a:rPr lang="en-DE" b="1" dirty="0"/>
              <a:t>Clock rate standard devation</a:t>
            </a:r>
          </a:p>
          <a:p>
            <a:pPr lvl="1"/>
            <a:r>
              <a:rPr lang="en-US" dirty="0"/>
              <a:t>How much variation between branches of the tree</a:t>
            </a:r>
            <a:endParaRPr lang="en-DE" dirty="0"/>
          </a:p>
          <a:p>
            <a:pPr marL="514350" indent="-514350">
              <a:buFont typeface="+mj-lt"/>
              <a:buAutoNum type="arabicPeriod"/>
            </a:pP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3196599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CDF6-FE0F-5FC2-859F-5C08BDB5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Part 3: the substitution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2F14C0-1E6A-9D96-7414-EB80BED25321}"/>
              </a:ext>
            </a:extLst>
          </p:cNvPr>
          <p:cNvSpPr/>
          <p:nvPr/>
        </p:nvSpPr>
        <p:spPr>
          <a:xfrm>
            <a:off x="1513490" y="2596055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15EE8E-661F-F7BC-8091-3F367E23B57C}"/>
              </a:ext>
            </a:extLst>
          </p:cNvPr>
          <p:cNvSpPr/>
          <p:nvPr/>
        </p:nvSpPr>
        <p:spPr>
          <a:xfrm>
            <a:off x="2805921" y="2596054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0C3344-11DD-834E-E29F-CAD0F0382A20}"/>
              </a:ext>
            </a:extLst>
          </p:cNvPr>
          <p:cNvSpPr/>
          <p:nvPr/>
        </p:nvSpPr>
        <p:spPr>
          <a:xfrm>
            <a:off x="1513490" y="3769435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71494B-3E06-4222-6F93-2DB6C7F30B1B}"/>
              </a:ext>
            </a:extLst>
          </p:cNvPr>
          <p:cNvSpPr/>
          <p:nvPr/>
        </p:nvSpPr>
        <p:spPr>
          <a:xfrm>
            <a:off x="2805921" y="3769435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9F8B71F-6C13-DEC0-C90F-F5135E73849A}"/>
              </a:ext>
            </a:extLst>
          </p:cNvPr>
          <p:cNvSpPr/>
          <p:nvPr/>
        </p:nvSpPr>
        <p:spPr>
          <a:xfrm>
            <a:off x="2044739" y="2602167"/>
            <a:ext cx="731903" cy="85318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2F135BE-FA5E-9B2D-52BB-97768004C9AE}"/>
              </a:ext>
            </a:extLst>
          </p:cNvPr>
          <p:cNvSpPr/>
          <p:nvPr/>
        </p:nvSpPr>
        <p:spPr>
          <a:xfrm>
            <a:off x="2159705" y="3940775"/>
            <a:ext cx="536027" cy="47005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CB6BA43-409E-8E58-115C-865588694596}"/>
              </a:ext>
            </a:extLst>
          </p:cNvPr>
          <p:cNvSpPr/>
          <p:nvPr/>
        </p:nvSpPr>
        <p:spPr>
          <a:xfrm flipV="1">
            <a:off x="2094186" y="4127856"/>
            <a:ext cx="633008" cy="85319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78D6C8F-23B1-19A6-A352-28494309FBF2}"/>
              </a:ext>
            </a:extLst>
          </p:cNvPr>
          <p:cNvSpPr/>
          <p:nvPr/>
        </p:nvSpPr>
        <p:spPr>
          <a:xfrm flipV="1">
            <a:off x="2111215" y="2914639"/>
            <a:ext cx="633008" cy="47005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3C21E1E-54ED-08C9-291F-F134FEF97E1F}"/>
              </a:ext>
            </a:extLst>
          </p:cNvPr>
          <p:cNvSpPr/>
          <p:nvPr/>
        </p:nvSpPr>
        <p:spPr>
          <a:xfrm rot="5123105">
            <a:off x="2901445" y="3469102"/>
            <a:ext cx="658185" cy="47362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CA4560F-E6F4-9FD9-CDAA-6C55BBB2651A}"/>
              </a:ext>
            </a:extLst>
          </p:cNvPr>
          <p:cNvSpPr/>
          <p:nvPr/>
        </p:nvSpPr>
        <p:spPr>
          <a:xfrm rot="5400000" flipV="1">
            <a:off x="2698602" y="3419888"/>
            <a:ext cx="582232" cy="45719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71A64F-6CF0-C1A7-4DCE-C4815560CEA1}"/>
              </a:ext>
            </a:extLst>
          </p:cNvPr>
          <p:cNvSpPr/>
          <p:nvPr/>
        </p:nvSpPr>
        <p:spPr>
          <a:xfrm rot="5753037" flipV="1">
            <a:off x="1383670" y="3396667"/>
            <a:ext cx="576254" cy="69202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F133BB3-228B-FDFC-5A56-A40643CF5FF0}"/>
              </a:ext>
            </a:extLst>
          </p:cNvPr>
          <p:cNvSpPr/>
          <p:nvPr/>
        </p:nvSpPr>
        <p:spPr>
          <a:xfrm rot="16200000" flipV="1">
            <a:off x="1544814" y="3430506"/>
            <a:ext cx="589342" cy="54033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91DB74-9454-E382-4780-01D0B621B287}"/>
              </a:ext>
            </a:extLst>
          </p:cNvPr>
          <p:cNvCxnSpPr/>
          <p:nvPr/>
        </p:nvCxnSpPr>
        <p:spPr>
          <a:xfrm flipV="1">
            <a:off x="2044739" y="3132081"/>
            <a:ext cx="731903" cy="5893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17DD2A-C1D1-2359-4A3D-6BCC9BA08BF4}"/>
              </a:ext>
            </a:extLst>
          </p:cNvPr>
          <p:cNvCxnSpPr>
            <a:cxnSpLocks/>
          </p:cNvCxnSpPr>
          <p:nvPr/>
        </p:nvCxnSpPr>
        <p:spPr>
          <a:xfrm flipH="1">
            <a:off x="2151901" y="3269374"/>
            <a:ext cx="703468" cy="6013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D90BC66-4C08-2644-089B-F77C96301EAE}"/>
              </a:ext>
            </a:extLst>
          </p:cNvPr>
          <p:cNvCxnSpPr>
            <a:cxnSpLocks/>
          </p:cNvCxnSpPr>
          <p:nvPr/>
        </p:nvCxnSpPr>
        <p:spPr>
          <a:xfrm>
            <a:off x="2094186" y="3089287"/>
            <a:ext cx="761183" cy="6153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75A206-AC1F-9A92-2BD9-C38A0C6BC7A0}"/>
              </a:ext>
            </a:extLst>
          </p:cNvPr>
          <p:cNvCxnSpPr>
            <a:cxnSpLocks/>
          </p:cNvCxnSpPr>
          <p:nvPr/>
        </p:nvCxnSpPr>
        <p:spPr>
          <a:xfrm flipH="1" flipV="1">
            <a:off x="2015460" y="3162851"/>
            <a:ext cx="754281" cy="6118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FE9E876-B161-2AC4-6564-EC101445A6FE}"/>
              </a:ext>
            </a:extLst>
          </p:cNvPr>
          <p:cNvSpPr/>
          <p:nvPr/>
        </p:nvSpPr>
        <p:spPr>
          <a:xfrm>
            <a:off x="4908552" y="2596055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149C8B6-5DD4-5ABB-B020-50FCEC69CC44}"/>
              </a:ext>
            </a:extLst>
          </p:cNvPr>
          <p:cNvSpPr/>
          <p:nvPr/>
        </p:nvSpPr>
        <p:spPr>
          <a:xfrm>
            <a:off x="6200983" y="2596054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899B2C-ECD4-8A16-5EC9-7671E186A793}"/>
              </a:ext>
            </a:extLst>
          </p:cNvPr>
          <p:cNvSpPr/>
          <p:nvPr/>
        </p:nvSpPr>
        <p:spPr>
          <a:xfrm>
            <a:off x="4908552" y="3769435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G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B6FA6D-CFC7-EBBC-8B16-02931A7DF83D}"/>
              </a:ext>
            </a:extLst>
          </p:cNvPr>
          <p:cNvSpPr/>
          <p:nvPr/>
        </p:nvSpPr>
        <p:spPr>
          <a:xfrm>
            <a:off x="6200983" y="3769435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E93007A4-5957-3B64-E840-E5DEF1C5AE67}"/>
              </a:ext>
            </a:extLst>
          </p:cNvPr>
          <p:cNvSpPr/>
          <p:nvPr/>
        </p:nvSpPr>
        <p:spPr>
          <a:xfrm>
            <a:off x="5439801" y="2602167"/>
            <a:ext cx="731903" cy="85318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8F26BFD-7CD2-7176-AD5C-AB99BBD7E236}"/>
              </a:ext>
            </a:extLst>
          </p:cNvPr>
          <p:cNvSpPr/>
          <p:nvPr/>
        </p:nvSpPr>
        <p:spPr>
          <a:xfrm>
            <a:off x="5554767" y="3940775"/>
            <a:ext cx="536027" cy="47005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2333574-8023-05F3-2849-4BD12E261CF9}"/>
              </a:ext>
            </a:extLst>
          </p:cNvPr>
          <p:cNvSpPr/>
          <p:nvPr/>
        </p:nvSpPr>
        <p:spPr>
          <a:xfrm flipV="1">
            <a:off x="5489248" y="4127856"/>
            <a:ext cx="633008" cy="85319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D992E56-6A99-150B-D5A9-CD3FA63DDB8A}"/>
              </a:ext>
            </a:extLst>
          </p:cNvPr>
          <p:cNvSpPr/>
          <p:nvPr/>
        </p:nvSpPr>
        <p:spPr>
          <a:xfrm flipV="1">
            <a:off x="5506277" y="2914639"/>
            <a:ext cx="633008" cy="47005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A9519AE7-E8EB-DFE2-1C7B-ADEC6ED75272}"/>
              </a:ext>
            </a:extLst>
          </p:cNvPr>
          <p:cNvSpPr/>
          <p:nvPr/>
        </p:nvSpPr>
        <p:spPr>
          <a:xfrm rot="5123105">
            <a:off x="6406833" y="3443072"/>
            <a:ext cx="578437" cy="70494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AC26FA62-7C49-2662-EF47-8B556AAE5A04}"/>
              </a:ext>
            </a:extLst>
          </p:cNvPr>
          <p:cNvSpPr/>
          <p:nvPr/>
        </p:nvSpPr>
        <p:spPr>
          <a:xfrm rot="5400000" flipV="1">
            <a:off x="6093664" y="3419888"/>
            <a:ext cx="582232" cy="45719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 w="57150"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9835B801-5179-F8B2-E26F-44E069C92C6D}"/>
              </a:ext>
            </a:extLst>
          </p:cNvPr>
          <p:cNvSpPr/>
          <p:nvPr/>
        </p:nvSpPr>
        <p:spPr>
          <a:xfrm rot="5753037" flipV="1">
            <a:off x="4653016" y="3396666"/>
            <a:ext cx="576254" cy="69202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 w="57150"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52A2F82-1AE7-7CF0-DC7B-BB8A3C0A97A1}"/>
              </a:ext>
            </a:extLst>
          </p:cNvPr>
          <p:cNvSpPr/>
          <p:nvPr/>
        </p:nvSpPr>
        <p:spPr>
          <a:xfrm rot="16200000" flipV="1">
            <a:off x="5023721" y="3430506"/>
            <a:ext cx="589342" cy="54033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 w="57150"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03F1AE9-9DAF-A254-2446-8579E0B7034B}"/>
              </a:ext>
            </a:extLst>
          </p:cNvPr>
          <p:cNvCxnSpPr/>
          <p:nvPr/>
        </p:nvCxnSpPr>
        <p:spPr>
          <a:xfrm flipV="1">
            <a:off x="5439801" y="3132081"/>
            <a:ext cx="731903" cy="5893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C815167-F637-783C-017F-AF7D4C6C69AD}"/>
              </a:ext>
            </a:extLst>
          </p:cNvPr>
          <p:cNvCxnSpPr>
            <a:cxnSpLocks/>
          </p:cNvCxnSpPr>
          <p:nvPr/>
        </p:nvCxnSpPr>
        <p:spPr>
          <a:xfrm flipH="1">
            <a:off x="5546963" y="3269374"/>
            <a:ext cx="703468" cy="6013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78F840E-33C4-A636-EDED-B86D98468136}"/>
              </a:ext>
            </a:extLst>
          </p:cNvPr>
          <p:cNvCxnSpPr>
            <a:cxnSpLocks/>
          </p:cNvCxnSpPr>
          <p:nvPr/>
        </p:nvCxnSpPr>
        <p:spPr>
          <a:xfrm>
            <a:off x="5489248" y="3089287"/>
            <a:ext cx="761183" cy="6153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AADA201-B2D4-37FA-A400-08A6958AC062}"/>
              </a:ext>
            </a:extLst>
          </p:cNvPr>
          <p:cNvCxnSpPr>
            <a:cxnSpLocks/>
          </p:cNvCxnSpPr>
          <p:nvPr/>
        </p:nvCxnSpPr>
        <p:spPr>
          <a:xfrm flipH="1" flipV="1">
            <a:off x="5410522" y="3162851"/>
            <a:ext cx="754281" cy="6118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BCFB155-830C-154E-3E98-E29CF9B21114}"/>
              </a:ext>
            </a:extLst>
          </p:cNvPr>
          <p:cNvSpPr txBox="1"/>
          <p:nvPr/>
        </p:nvSpPr>
        <p:spPr>
          <a:xfrm>
            <a:off x="4968851" y="320710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α</a:t>
            </a:r>
            <a:endParaRPr lang="en-D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9A4BD9-1F86-29F4-E698-5E958B6159AB}"/>
              </a:ext>
            </a:extLst>
          </p:cNvPr>
          <p:cNvSpPr txBox="1"/>
          <p:nvPr/>
        </p:nvSpPr>
        <p:spPr>
          <a:xfrm>
            <a:off x="6363115" y="33081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α</a:t>
            </a:r>
            <a:endParaRPr lang="en-DE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626ECE-EF96-991E-790E-96EA403BED56}"/>
              </a:ext>
            </a:extLst>
          </p:cNvPr>
          <p:cNvSpPr txBox="1"/>
          <p:nvPr/>
        </p:nvSpPr>
        <p:spPr>
          <a:xfrm>
            <a:off x="5625519" y="259605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endParaRPr lang="en-DE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A3AD7B-2DDF-CDF2-674B-6734D2EECA8A}"/>
              </a:ext>
            </a:extLst>
          </p:cNvPr>
          <p:cNvSpPr txBox="1"/>
          <p:nvPr/>
        </p:nvSpPr>
        <p:spPr>
          <a:xfrm>
            <a:off x="5655323" y="388118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endParaRPr lang="en-D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E07F96-6478-3B30-3BFE-57705408548F}"/>
              </a:ext>
            </a:extLst>
          </p:cNvPr>
          <p:cNvSpPr txBox="1"/>
          <p:nvPr/>
        </p:nvSpPr>
        <p:spPr>
          <a:xfrm>
            <a:off x="5725043" y="327918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endParaRPr lang="en-DE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B19153D-3A59-7BC5-C9FE-D5EDB318ACD4}"/>
              </a:ext>
            </a:extLst>
          </p:cNvPr>
          <p:cNvSpPr/>
          <p:nvPr/>
        </p:nvSpPr>
        <p:spPr>
          <a:xfrm>
            <a:off x="8884110" y="2553395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308837B-C000-3998-9B01-5A26C2ABF938}"/>
              </a:ext>
            </a:extLst>
          </p:cNvPr>
          <p:cNvSpPr/>
          <p:nvPr/>
        </p:nvSpPr>
        <p:spPr>
          <a:xfrm>
            <a:off x="10176541" y="2553394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A95FAD8-F283-341B-7D98-E6D1DC88D816}"/>
              </a:ext>
            </a:extLst>
          </p:cNvPr>
          <p:cNvSpPr/>
          <p:nvPr/>
        </p:nvSpPr>
        <p:spPr>
          <a:xfrm>
            <a:off x="8884110" y="3726775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G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492A824-1410-01E7-DD74-47723BBC37C8}"/>
              </a:ext>
            </a:extLst>
          </p:cNvPr>
          <p:cNvSpPr/>
          <p:nvPr/>
        </p:nvSpPr>
        <p:spPr>
          <a:xfrm>
            <a:off x="10176541" y="3726775"/>
            <a:ext cx="536027" cy="536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C14E8BA5-4EF7-9790-EC44-64C61EA869C9}"/>
              </a:ext>
            </a:extLst>
          </p:cNvPr>
          <p:cNvSpPr/>
          <p:nvPr/>
        </p:nvSpPr>
        <p:spPr>
          <a:xfrm>
            <a:off x="9415359" y="2559507"/>
            <a:ext cx="731903" cy="85318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39BC305F-F572-49D9-5DE2-398365C66431}"/>
              </a:ext>
            </a:extLst>
          </p:cNvPr>
          <p:cNvSpPr/>
          <p:nvPr/>
        </p:nvSpPr>
        <p:spPr>
          <a:xfrm>
            <a:off x="9530325" y="3898115"/>
            <a:ext cx="536027" cy="47005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F107241-0ACF-6BE7-3929-5865DBB8905D}"/>
              </a:ext>
            </a:extLst>
          </p:cNvPr>
          <p:cNvSpPr/>
          <p:nvPr/>
        </p:nvSpPr>
        <p:spPr>
          <a:xfrm flipV="1">
            <a:off x="9464806" y="4085196"/>
            <a:ext cx="633008" cy="85319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8E5E3324-D187-C78D-0978-3BF4BF24466E}"/>
              </a:ext>
            </a:extLst>
          </p:cNvPr>
          <p:cNvSpPr/>
          <p:nvPr/>
        </p:nvSpPr>
        <p:spPr>
          <a:xfrm flipV="1">
            <a:off x="9481835" y="2871979"/>
            <a:ext cx="633008" cy="47005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428D9E75-2ABC-5F85-EE8D-1D834B87286B}"/>
              </a:ext>
            </a:extLst>
          </p:cNvPr>
          <p:cNvSpPr/>
          <p:nvPr/>
        </p:nvSpPr>
        <p:spPr>
          <a:xfrm rot="5123105">
            <a:off x="10272065" y="3426442"/>
            <a:ext cx="658185" cy="47362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0F8AEC1B-0C79-0F7D-55F9-5C55A4A84F57}"/>
              </a:ext>
            </a:extLst>
          </p:cNvPr>
          <p:cNvSpPr/>
          <p:nvPr/>
        </p:nvSpPr>
        <p:spPr>
          <a:xfrm rot="5400000" flipV="1">
            <a:off x="10069222" y="3377228"/>
            <a:ext cx="582232" cy="45719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B59FD967-4592-782B-2621-3915C4A36757}"/>
              </a:ext>
            </a:extLst>
          </p:cNvPr>
          <p:cNvSpPr/>
          <p:nvPr/>
        </p:nvSpPr>
        <p:spPr>
          <a:xfrm rot="5753037" flipV="1">
            <a:off x="8754290" y="3354007"/>
            <a:ext cx="576254" cy="69202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063B456E-7953-23C9-424A-FD88BBD1DD04}"/>
              </a:ext>
            </a:extLst>
          </p:cNvPr>
          <p:cNvSpPr/>
          <p:nvPr/>
        </p:nvSpPr>
        <p:spPr>
          <a:xfrm rot="16200000" flipV="1">
            <a:off x="8915434" y="3387846"/>
            <a:ext cx="589342" cy="54033"/>
          </a:xfrm>
          <a:custGeom>
            <a:avLst/>
            <a:gdLst>
              <a:gd name="connsiteX0" fmla="*/ 0 w 926276"/>
              <a:gd name="connsiteY0" fmla="*/ 249382 h 249382"/>
              <a:gd name="connsiteX1" fmla="*/ 498764 w 926276"/>
              <a:gd name="connsiteY1" fmla="*/ 0 h 249382"/>
              <a:gd name="connsiteX2" fmla="*/ 926276 w 926276"/>
              <a:gd name="connsiteY2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6276" h="249382">
                <a:moveTo>
                  <a:pt x="0" y="249382"/>
                </a:moveTo>
                <a:cubicBezTo>
                  <a:pt x="172192" y="124691"/>
                  <a:pt x="344385" y="0"/>
                  <a:pt x="498764" y="0"/>
                </a:cubicBezTo>
                <a:cubicBezTo>
                  <a:pt x="653143" y="0"/>
                  <a:pt x="866899" y="213756"/>
                  <a:pt x="926276" y="249382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7079BA3-E45D-33C4-4787-654FADF5EDAB}"/>
              </a:ext>
            </a:extLst>
          </p:cNvPr>
          <p:cNvCxnSpPr/>
          <p:nvPr/>
        </p:nvCxnSpPr>
        <p:spPr>
          <a:xfrm flipV="1">
            <a:off x="9415359" y="3089421"/>
            <a:ext cx="731903" cy="5893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5125E88-6B9F-EC24-7226-04F51C06986B}"/>
              </a:ext>
            </a:extLst>
          </p:cNvPr>
          <p:cNvCxnSpPr>
            <a:cxnSpLocks/>
          </p:cNvCxnSpPr>
          <p:nvPr/>
        </p:nvCxnSpPr>
        <p:spPr>
          <a:xfrm flipH="1">
            <a:off x="9522521" y="3226714"/>
            <a:ext cx="703468" cy="6013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A177A92-5003-D012-A56C-F517D301F96F}"/>
              </a:ext>
            </a:extLst>
          </p:cNvPr>
          <p:cNvCxnSpPr>
            <a:cxnSpLocks/>
          </p:cNvCxnSpPr>
          <p:nvPr/>
        </p:nvCxnSpPr>
        <p:spPr>
          <a:xfrm>
            <a:off x="9464806" y="3046627"/>
            <a:ext cx="761183" cy="6153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A14B42-52BD-CC79-FBE5-31AA32AB5EE9}"/>
              </a:ext>
            </a:extLst>
          </p:cNvPr>
          <p:cNvCxnSpPr>
            <a:cxnSpLocks/>
          </p:cNvCxnSpPr>
          <p:nvPr/>
        </p:nvCxnSpPr>
        <p:spPr>
          <a:xfrm flipH="1" flipV="1">
            <a:off x="9386080" y="3120191"/>
            <a:ext cx="754281" cy="6118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7B45FCB-9BDA-CC9B-71C5-988898EEA8D5}"/>
              </a:ext>
            </a:extLst>
          </p:cNvPr>
          <p:cNvSpPr txBox="1"/>
          <p:nvPr/>
        </p:nvSpPr>
        <p:spPr>
          <a:xfrm>
            <a:off x="8970515" y="32286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endParaRPr lang="en-D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63E2378-4D34-EB02-B3C4-43A256057E1C}"/>
              </a:ext>
            </a:extLst>
          </p:cNvPr>
          <p:cNvSpPr txBox="1"/>
          <p:nvPr/>
        </p:nvSpPr>
        <p:spPr>
          <a:xfrm>
            <a:off x="9635274" y="257348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β</a:t>
            </a:r>
            <a:endParaRPr lang="en-DE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08BA9F7-E45A-0CA5-6B50-F559E43D9CF2}"/>
              </a:ext>
            </a:extLst>
          </p:cNvPr>
          <p:cNvSpPr txBox="1"/>
          <p:nvPr/>
        </p:nvSpPr>
        <p:spPr>
          <a:xfrm>
            <a:off x="9477852" y="307076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γ</a:t>
            </a:r>
            <a:endParaRPr lang="en-DE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6CD7061-80B4-C166-7D59-AC57F9A85DFB}"/>
              </a:ext>
            </a:extLst>
          </p:cNvPr>
          <p:cNvSpPr txBox="1"/>
          <p:nvPr/>
        </p:nvSpPr>
        <p:spPr>
          <a:xfrm>
            <a:off x="9833299" y="31040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δ</a:t>
            </a:r>
            <a:endParaRPr lang="en-DE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081411D-2EC7-74F3-F167-22F1DFB518A0}"/>
              </a:ext>
            </a:extLst>
          </p:cNvPr>
          <p:cNvSpPr txBox="1"/>
          <p:nvPr/>
        </p:nvSpPr>
        <p:spPr>
          <a:xfrm>
            <a:off x="10308238" y="324562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ε</a:t>
            </a:r>
            <a:endParaRPr lang="en-DE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39280B8-0F60-C7A7-C49B-D9F0E8199DC8}"/>
              </a:ext>
            </a:extLst>
          </p:cNvPr>
          <p:cNvSpPr txBox="1"/>
          <p:nvPr/>
        </p:nvSpPr>
        <p:spPr>
          <a:xfrm>
            <a:off x="9635274" y="383852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</a:t>
            </a:r>
            <a:endParaRPr lang="en-DE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3B73C7D-7F38-92B3-AF1A-971505CE21D7}"/>
              </a:ext>
            </a:extLst>
          </p:cNvPr>
          <p:cNvSpPr txBox="1"/>
          <p:nvPr/>
        </p:nvSpPr>
        <p:spPr>
          <a:xfrm>
            <a:off x="1338445" y="2014508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Jukes-Cantor model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1CA61D5-A0AA-EAF1-2106-3E69224A0D1D}"/>
              </a:ext>
            </a:extLst>
          </p:cNvPr>
          <p:cNvSpPr txBox="1"/>
          <p:nvPr/>
        </p:nvSpPr>
        <p:spPr>
          <a:xfrm>
            <a:off x="4950584" y="2043002"/>
            <a:ext cx="189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Kimura-80 model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C1A2BFA-C163-0EC7-DFCE-751B2E6FC7BF}"/>
              </a:ext>
            </a:extLst>
          </p:cNvPr>
          <p:cNvSpPr txBox="1"/>
          <p:nvPr/>
        </p:nvSpPr>
        <p:spPr>
          <a:xfrm>
            <a:off x="8054884" y="2026905"/>
            <a:ext cx="329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General Time-Reversible model</a:t>
            </a:r>
          </a:p>
        </p:txBody>
      </p:sp>
    </p:spTree>
    <p:extLst>
      <p:ext uri="{BB962C8B-B14F-4D97-AF65-F5344CB8AC3E}">
        <p14:creationId xmlns:p14="http://schemas.microsoft.com/office/powerpoint/2010/main" val="3191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25E329-B64C-3102-4F98-784439847757}"/>
              </a:ext>
            </a:extLst>
          </p:cNvPr>
          <p:cNvSpPr/>
          <p:nvPr/>
        </p:nvSpPr>
        <p:spPr>
          <a:xfrm>
            <a:off x="3096664" y="2235296"/>
            <a:ext cx="1490703" cy="14907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14B509-8E29-4EC8-7663-E4B9A2D4BCA5}"/>
              </a:ext>
            </a:extLst>
          </p:cNvPr>
          <p:cNvSpPr/>
          <p:nvPr/>
        </p:nvSpPr>
        <p:spPr>
          <a:xfrm>
            <a:off x="6522463" y="2235297"/>
            <a:ext cx="1490703" cy="14907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86BB16-88EB-236B-AC78-D73844D69D2A}"/>
              </a:ext>
            </a:extLst>
          </p:cNvPr>
          <p:cNvCxnSpPr>
            <a:cxnSpLocks/>
          </p:cNvCxnSpPr>
          <p:nvPr/>
        </p:nvCxnSpPr>
        <p:spPr>
          <a:xfrm>
            <a:off x="4741835" y="2821637"/>
            <a:ext cx="162054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370394-8F5A-13EF-8DDC-C5BE5D08A0E7}"/>
              </a:ext>
            </a:extLst>
          </p:cNvPr>
          <p:cNvCxnSpPr>
            <a:cxnSpLocks/>
          </p:cNvCxnSpPr>
          <p:nvPr/>
        </p:nvCxnSpPr>
        <p:spPr>
          <a:xfrm flipH="1">
            <a:off x="4741835" y="3050877"/>
            <a:ext cx="15516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46E31C-F6EF-F4CF-40EA-EFDF6AFF96F3}"/>
              </a:ext>
            </a:extLst>
          </p:cNvPr>
          <p:cNvSpPr txBox="1"/>
          <p:nvPr/>
        </p:nvSpPr>
        <p:spPr>
          <a:xfrm>
            <a:off x="1295191" y="1225034"/>
            <a:ext cx="10134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For linguistic models we have 2 states: absent (0) and present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7FADC-10C5-CBC1-4E7E-8C586378E735}"/>
              </a:ext>
            </a:extLst>
          </p:cNvPr>
          <p:cNvSpPr txBox="1"/>
          <p:nvPr/>
        </p:nvSpPr>
        <p:spPr>
          <a:xfrm>
            <a:off x="731200" y="4213041"/>
            <a:ext cx="1049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Rate of gain of a cognate and rate of loss of a cognate is determined by the </a:t>
            </a:r>
            <a:r>
              <a:rPr lang="en-DE" b="1" dirty="0"/>
              <a:t>stable frequency </a:t>
            </a:r>
            <a:r>
              <a:rPr lang="en-DE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967205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AC0-56F6-6719-0D7D-777F445D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491" y="191997"/>
            <a:ext cx="8153287" cy="623052"/>
          </a:xfrm>
        </p:spPr>
        <p:txBody>
          <a:bodyPr>
            <a:normAutofit fontScale="90000"/>
          </a:bodyPr>
          <a:lstStyle/>
          <a:p>
            <a:r>
              <a:rPr lang="en-DE" dirty="0"/>
              <a:t>Stable frequencies are driven by rates</a:t>
            </a:r>
          </a:p>
        </p:txBody>
      </p:sp>
      <p:pic>
        <p:nvPicPr>
          <p:cNvPr id="2050" name="Picture 2" descr="City Skyline Clipart, Superhero Buildings, and Building City Silhouette PNG  SVG Clip Art of Skyscrapers and Superhero City Constructions - Etsy UK">
            <a:extLst>
              <a:ext uri="{FF2B5EF4-FFF2-40B4-BE49-F238E27FC236}">
                <a16:creationId xmlns:a16="http://schemas.microsoft.com/office/drawing/2014/main" id="{79C06E86-8EF7-D048-3DFF-EB3EFCFF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24" y="3578345"/>
            <a:ext cx="3718163" cy="32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llage Skyline Images – Browse 489,550 Stock Photos, Vectors, and Video |  Adobe Stock">
            <a:extLst>
              <a:ext uri="{FF2B5EF4-FFF2-40B4-BE49-F238E27FC236}">
                <a16:creationId xmlns:a16="http://schemas.microsoft.com/office/drawing/2014/main" id="{9859AA2C-A0F5-D2CF-8FA7-849D0995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31" y="4021311"/>
            <a:ext cx="3060805" cy="22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19C7143-DEA8-8CB5-B8C8-CD6E225BF085}"/>
              </a:ext>
            </a:extLst>
          </p:cNvPr>
          <p:cNvSpPr/>
          <p:nvPr/>
        </p:nvSpPr>
        <p:spPr>
          <a:xfrm>
            <a:off x="2082373" y="310435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6F7477-5C95-3DAE-CD45-D0F112B91F95}"/>
              </a:ext>
            </a:extLst>
          </p:cNvPr>
          <p:cNvSpPr/>
          <p:nvPr/>
        </p:nvSpPr>
        <p:spPr>
          <a:xfrm>
            <a:off x="2481942" y="290840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400805-C66F-8402-F1EA-649676A09075}"/>
              </a:ext>
            </a:extLst>
          </p:cNvPr>
          <p:cNvSpPr/>
          <p:nvPr/>
        </p:nvSpPr>
        <p:spPr>
          <a:xfrm>
            <a:off x="2387173" y="340915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08A0AF-72F5-92F2-8384-B65FAA4BFECB}"/>
              </a:ext>
            </a:extLst>
          </p:cNvPr>
          <p:cNvSpPr/>
          <p:nvPr/>
        </p:nvSpPr>
        <p:spPr>
          <a:xfrm>
            <a:off x="2691973" y="345205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AE09A5-643F-0887-70A6-0360927FAFA6}"/>
              </a:ext>
            </a:extLst>
          </p:cNvPr>
          <p:cNvSpPr/>
          <p:nvPr/>
        </p:nvSpPr>
        <p:spPr>
          <a:xfrm>
            <a:off x="2973721" y="3054404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2ED66B-5CDC-A560-6EE3-97EF718683B1}"/>
              </a:ext>
            </a:extLst>
          </p:cNvPr>
          <p:cNvSpPr/>
          <p:nvPr/>
        </p:nvSpPr>
        <p:spPr>
          <a:xfrm>
            <a:off x="2594618" y="393826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94CD8F-CC89-9082-662C-5D0D690291F4}"/>
              </a:ext>
            </a:extLst>
          </p:cNvPr>
          <p:cNvSpPr/>
          <p:nvPr/>
        </p:nvSpPr>
        <p:spPr>
          <a:xfrm>
            <a:off x="8992881" y="345205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A2E8FB-4242-F2A7-71B3-797C5A1049E9}"/>
              </a:ext>
            </a:extLst>
          </p:cNvPr>
          <p:cNvSpPr/>
          <p:nvPr/>
        </p:nvSpPr>
        <p:spPr>
          <a:xfrm>
            <a:off x="9167253" y="320936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FB2DA0B-1469-D1CD-C035-5F4F53707DDD}"/>
              </a:ext>
            </a:extLst>
          </p:cNvPr>
          <p:cNvSpPr/>
          <p:nvPr/>
        </p:nvSpPr>
        <p:spPr>
          <a:xfrm>
            <a:off x="9282513" y="3757493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EB02CE-B071-7556-484F-04D02560D6B0}"/>
              </a:ext>
            </a:extLst>
          </p:cNvPr>
          <p:cNvSpPr/>
          <p:nvPr/>
        </p:nvSpPr>
        <p:spPr>
          <a:xfrm>
            <a:off x="9319653" y="3445476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A57FD6-DFF9-2EE1-B42D-DBD9A0305ED6}"/>
              </a:ext>
            </a:extLst>
          </p:cNvPr>
          <p:cNvSpPr/>
          <p:nvPr/>
        </p:nvSpPr>
        <p:spPr>
          <a:xfrm>
            <a:off x="9839300" y="305293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6349CE5-741D-6A6B-1086-2966FAB31509}"/>
              </a:ext>
            </a:extLst>
          </p:cNvPr>
          <p:cNvSpPr/>
          <p:nvPr/>
        </p:nvSpPr>
        <p:spPr>
          <a:xfrm>
            <a:off x="9624453" y="366656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A43B598-3474-C87D-F26F-3377FDD75499}"/>
              </a:ext>
            </a:extLst>
          </p:cNvPr>
          <p:cNvSpPr/>
          <p:nvPr/>
        </p:nvSpPr>
        <p:spPr>
          <a:xfrm>
            <a:off x="9002297" y="370128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0DB4D2-73F9-8C7E-2160-0E16B364C9A6}"/>
              </a:ext>
            </a:extLst>
          </p:cNvPr>
          <p:cNvSpPr/>
          <p:nvPr/>
        </p:nvSpPr>
        <p:spPr>
          <a:xfrm>
            <a:off x="10044078" y="366656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AE7741-BBC2-FA96-75BD-F550DFCFB253}"/>
              </a:ext>
            </a:extLst>
          </p:cNvPr>
          <p:cNvSpPr/>
          <p:nvPr/>
        </p:nvSpPr>
        <p:spPr>
          <a:xfrm>
            <a:off x="8848060" y="3084149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619590-F07A-F914-AB54-CD4A7D55E45F}"/>
              </a:ext>
            </a:extLst>
          </p:cNvPr>
          <p:cNvSpPr/>
          <p:nvPr/>
        </p:nvSpPr>
        <p:spPr>
          <a:xfrm>
            <a:off x="8788173" y="385482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F0E07A-B707-DAF9-56AB-1941F0155338}"/>
              </a:ext>
            </a:extLst>
          </p:cNvPr>
          <p:cNvSpPr/>
          <p:nvPr/>
        </p:nvSpPr>
        <p:spPr>
          <a:xfrm>
            <a:off x="1799673" y="350199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963C2F5-6E1A-C34D-454A-8CC6D3253F1B}"/>
              </a:ext>
            </a:extLst>
          </p:cNvPr>
          <p:cNvSpPr/>
          <p:nvPr/>
        </p:nvSpPr>
        <p:spPr>
          <a:xfrm>
            <a:off x="9909716" y="336176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8DF78E-330C-0B77-3AF1-4A4067A1A3CA}"/>
              </a:ext>
            </a:extLst>
          </p:cNvPr>
          <p:cNvSpPr/>
          <p:nvPr/>
        </p:nvSpPr>
        <p:spPr>
          <a:xfrm>
            <a:off x="9293734" y="2958354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ABBDC9-93C8-1DF1-E39B-375719ECE615}"/>
              </a:ext>
            </a:extLst>
          </p:cNvPr>
          <p:cNvSpPr/>
          <p:nvPr/>
        </p:nvSpPr>
        <p:spPr>
          <a:xfrm>
            <a:off x="8626665" y="3620896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9B9ECD2-8E5D-3794-D6DB-7844C9D47571}"/>
              </a:ext>
            </a:extLst>
          </p:cNvPr>
          <p:cNvSpPr/>
          <p:nvPr/>
        </p:nvSpPr>
        <p:spPr>
          <a:xfrm>
            <a:off x="8556840" y="336176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A4E95F-5108-B2A9-6F30-D9412AF6863D}"/>
              </a:ext>
            </a:extLst>
          </p:cNvPr>
          <p:cNvSpPr/>
          <p:nvPr/>
        </p:nvSpPr>
        <p:spPr>
          <a:xfrm>
            <a:off x="9472053" y="3179764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79B1F6-B5D4-E28D-1140-F3DF5CDA0152}"/>
              </a:ext>
            </a:extLst>
          </p:cNvPr>
          <p:cNvSpPr/>
          <p:nvPr/>
        </p:nvSpPr>
        <p:spPr>
          <a:xfrm>
            <a:off x="8306647" y="3804879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BCF215-DAAB-10F7-C924-D10A6B1FB302}"/>
              </a:ext>
            </a:extLst>
          </p:cNvPr>
          <p:cNvSpPr/>
          <p:nvPr/>
        </p:nvSpPr>
        <p:spPr>
          <a:xfrm>
            <a:off x="8402565" y="3091223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E50AB0-6A0E-5951-FF01-C548AEF452FF}"/>
              </a:ext>
            </a:extLst>
          </p:cNvPr>
          <p:cNvSpPr/>
          <p:nvPr/>
        </p:nvSpPr>
        <p:spPr>
          <a:xfrm>
            <a:off x="9646425" y="3431743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7039CA-03CB-5D71-60E4-6B29C50DEA15}"/>
              </a:ext>
            </a:extLst>
          </p:cNvPr>
          <p:cNvSpPr/>
          <p:nvPr/>
        </p:nvSpPr>
        <p:spPr>
          <a:xfrm>
            <a:off x="8073607" y="342932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036787-22C6-D509-CB0F-B6E79EDF2B05}"/>
              </a:ext>
            </a:extLst>
          </p:cNvPr>
          <p:cNvSpPr/>
          <p:nvPr/>
        </p:nvSpPr>
        <p:spPr>
          <a:xfrm>
            <a:off x="9809824" y="390477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C36666-F93E-F52B-C2C0-84A104D78023}"/>
              </a:ext>
            </a:extLst>
          </p:cNvPr>
          <p:cNvSpPr/>
          <p:nvPr/>
        </p:nvSpPr>
        <p:spPr>
          <a:xfrm>
            <a:off x="9624453" y="366656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2175E1-EBC2-247E-EE38-28C19614E175}"/>
              </a:ext>
            </a:extLst>
          </p:cNvPr>
          <p:cNvSpPr/>
          <p:nvPr/>
        </p:nvSpPr>
        <p:spPr>
          <a:xfrm>
            <a:off x="8533711" y="2808516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54FD2E-787C-3B69-27C0-A4DCD9A57841}"/>
              </a:ext>
            </a:extLst>
          </p:cNvPr>
          <p:cNvSpPr/>
          <p:nvPr/>
        </p:nvSpPr>
        <p:spPr>
          <a:xfrm>
            <a:off x="9717152" y="251147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E93173D-4F93-7DAA-4069-2738F2FDFEE0}"/>
              </a:ext>
            </a:extLst>
          </p:cNvPr>
          <p:cNvSpPr/>
          <p:nvPr/>
        </p:nvSpPr>
        <p:spPr>
          <a:xfrm>
            <a:off x="8073607" y="301144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A83797-A9E4-BB99-05E2-C51EA6FCEE95}"/>
              </a:ext>
            </a:extLst>
          </p:cNvPr>
          <p:cNvSpPr/>
          <p:nvPr/>
        </p:nvSpPr>
        <p:spPr>
          <a:xfrm>
            <a:off x="8328461" y="350414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A914453-C6EE-F7CC-94E5-AA9C98871462}"/>
              </a:ext>
            </a:extLst>
          </p:cNvPr>
          <p:cNvSpPr/>
          <p:nvPr/>
        </p:nvSpPr>
        <p:spPr>
          <a:xfrm>
            <a:off x="7973715" y="368138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4209B0-4B13-E721-6837-B2D21799F27E}"/>
              </a:ext>
            </a:extLst>
          </p:cNvPr>
          <p:cNvSpPr/>
          <p:nvPr/>
        </p:nvSpPr>
        <p:spPr>
          <a:xfrm>
            <a:off x="8942935" y="275857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E2636B0-6D5A-E62C-5E62-2E66F97A8EAA}"/>
              </a:ext>
            </a:extLst>
          </p:cNvPr>
          <p:cNvSpPr/>
          <p:nvPr/>
        </p:nvSpPr>
        <p:spPr>
          <a:xfrm>
            <a:off x="8173499" y="269879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270D2B-D1FD-0832-C5F2-AB839494EC0A}"/>
              </a:ext>
            </a:extLst>
          </p:cNvPr>
          <p:cNvSpPr/>
          <p:nvPr/>
        </p:nvSpPr>
        <p:spPr>
          <a:xfrm>
            <a:off x="9860460" y="271281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661687-1AE1-4F2B-5ABC-F606CB582D40}"/>
              </a:ext>
            </a:extLst>
          </p:cNvPr>
          <p:cNvSpPr txBox="1"/>
          <p:nvPr/>
        </p:nvSpPr>
        <p:spPr>
          <a:xfrm>
            <a:off x="414678" y="1549118"/>
            <a:ext cx="486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hance of moving to city in the next year = 10% 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759CE8-EE25-5BDE-95A9-1C5C24FBF2AF}"/>
              </a:ext>
            </a:extLst>
          </p:cNvPr>
          <p:cNvSpPr/>
          <p:nvPr/>
        </p:nvSpPr>
        <p:spPr>
          <a:xfrm>
            <a:off x="3331082" y="3099083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47A515-B315-4490-2040-AEA5DAD0DE67}"/>
              </a:ext>
            </a:extLst>
          </p:cNvPr>
          <p:cNvSpPr/>
          <p:nvPr/>
        </p:nvSpPr>
        <p:spPr>
          <a:xfrm>
            <a:off x="2371086" y="386891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5A0CB0C-CA4A-622D-D25F-91A087393D27}"/>
              </a:ext>
            </a:extLst>
          </p:cNvPr>
          <p:cNvSpPr/>
          <p:nvPr/>
        </p:nvSpPr>
        <p:spPr>
          <a:xfrm>
            <a:off x="3016790" y="377758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F15047B-DCDF-8A75-54CC-09CC1FE9DBE0}"/>
              </a:ext>
            </a:extLst>
          </p:cNvPr>
          <p:cNvSpPr/>
          <p:nvPr/>
        </p:nvSpPr>
        <p:spPr>
          <a:xfrm>
            <a:off x="9297823" y="232189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F89AE91-4372-5841-8298-D9B17A75A81D}"/>
              </a:ext>
            </a:extLst>
          </p:cNvPr>
          <p:cNvSpPr/>
          <p:nvPr/>
        </p:nvSpPr>
        <p:spPr>
          <a:xfrm>
            <a:off x="8965989" y="223017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4FC0639-A5BD-505B-71D3-4EDA32030A2B}"/>
              </a:ext>
            </a:extLst>
          </p:cNvPr>
          <p:cNvSpPr/>
          <p:nvPr/>
        </p:nvSpPr>
        <p:spPr>
          <a:xfrm>
            <a:off x="8433819" y="2461526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D4021D-4577-4337-1B2A-F5CE51E543EA}"/>
              </a:ext>
            </a:extLst>
          </p:cNvPr>
          <p:cNvSpPr/>
          <p:nvPr/>
        </p:nvSpPr>
        <p:spPr>
          <a:xfrm>
            <a:off x="7864892" y="253676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0F74C51-24DF-26C3-C355-6FBB4409BDBA}"/>
              </a:ext>
            </a:extLst>
          </p:cNvPr>
          <p:cNvSpPr/>
          <p:nvPr/>
        </p:nvSpPr>
        <p:spPr>
          <a:xfrm>
            <a:off x="8199043" y="2173654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36A7619-4455-8D02-3F79-8F3B3405199E}"/>
              </a:ext>
            </a:extLst>
          </p:cNvPr>
          <p:cNvSpPr/>
          <p:nvPr/>
        </p:nvSpPr>
        <p:spPr>
          <a:xfrm>
            <a:off x="8633261" y="195617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8D1093D-F677-EF83-505F-6B4313EB1694}"/>
              </a:ext>
            </a:extLst>
          </p:cNvPr>
          <p:cNvSpPr/>
          <p:nvPr/>
        </p:nvSpPr>
        <p:spPr>
          <a:xfrm>
            <a:off x="8606786" y="228772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C3CB0EA-8F6A-A98F-BCD9-BED9C34D85A4}"/>
              </a:ext>
            </a:extLst>
          </p:cNvPr>
          <p:cNvSpPr/>
          <p:nvPr/>
        </p:nvSpPr>
        <p:spPr>
          <a:xfrm>
            <a:off x="9445207" y="211638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24DA0EA-3D2D-634D-B353-2B07BA207347}"/>
              </a:ext>
            </a:extLst>
          </p:cNvPr>
          <p:cNvSpPr/>
          <p:nvPr/>
        </p:nvSpPr>
        <p:spPr>
          <a:xfrm>
            <a:off x="8941474" y="252416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C67C97-25A4-54D2-84DE-F85C7FF09033}"/>
              </a:ext>
            </a:extLst>
          </p:cNvPr>
          <p:cNvSpPr/>
          <p:nvPr/>
        </p:nvSpPr>
        <p:spPr>
          <a:xfrm>
            <a:off x="9242861" y="256577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77FADDE-75EE-8B57-2CC2-262B8DE588BA}"/>
              </a:ext>
            </a:extLst>
          </p:cNvPr>
          <p:cNvSpPr/>
          <p:nvPr/>
        </p:nvSpPr>
        <p:spPr>
          <a:xfrm>
            <a:off x="9908182" y="233839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FDF8AF-112C-30E9-25B8-37652E052A13}"/>
              </a:ext>
            </a:extLst>
          </p:cNvPr>
          <p:cNvSpPr/>
          <p:nvPr/>
        </p:nvSpPr>
        <p:spPr>
          <a:xfrm>
            <a:off x="9547661" y="287057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C06988-2363-3767-5A3D-D4EEA4D4A557}"/>
              </a:ext>
            </a:extLst>
          </p:cNvPr>
          <p:cNvSpPr txBox="1"/>
          <p:nvPr/>
        </p:nvSpPr>
        <p:spPr>
          <a:xfrm>
            <a:off x="1799673" y="1952559"/>
            <a:ext cx="209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= 10000</a:t>
            </a:r>
            <a:endParaRPr lang="en-DE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E9484F94-B8ED-DE81-AB4F-27979BB74113}"/>
              </a:ext>
            </a:extLst>
          </p:cNvPr>
          <p:cNvSpPr txBox="1"/>
          <p:nvPr/>
        </p:nvSpPr>
        <p:spPr>
          <a:xfrm>
            <a:off x="6356603" y="1114281"/>
            <a:ext cx="506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hance of moving to town in the next year = 2.5% 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A308F701-1B58-B697-9D37-866EBE80CC28}"/>
              </a:ext>
            </a:extLst>
          </p:cNvPr>
          <p:cNvSpPr txBox="1"/>
          <p:nvPr/>
        </p:nvSpPr>
        <p:spPr>
          <a:xfrm>
            <a:off x="7845660" y="1496225"/>
            <a:ext cx="209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= 40000</a:t>
            </a:r>
            <a:endParaRPr lang="en-DE" dirty="0"/>
          </a:p>
        </p:txBody>
      </p: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DB26AF31-9B7C-F184-45CA-5A2A1D14C4F7}"/>
              </a:ext>
            </a:extLst>
          </p:cNvPr>
          <p:cNvCxnSpPr>
            <a:cxnSpLocks/>
          </p:cNvCxnSpPr>
          <p:nvPr/>
        </p:nvCxnSpPr>
        <p:spPr>
          <a:xfrm>
            <a:off x="4954106" y="3008300"/>
            <a:ext cx="162054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DD8DE980-7B0A-7E1E-3489-7D8D2C8C6DA2}"/>
              </a:ext>
            </a:extLst>
          </p:cNvPr>
          <p:cNvCxnSpPr>
            <a:cxnSpLocks/>
          </p:cNvCxnSpPr>
          <p:nvPr/>
        </p:nvCxnSpPr>
        <p:spPr>
          <a:xfrm flipH="1">
            <a:off x="5108947" y="3601890"/>
            <a:ext cx="131086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6" name="TextBox 2055">
            <a:extLst>
              <a:ext uri="{FF2B5EF4-FFF2-40B4-BE49-F238E27FC236}">
                <a16:creationId xmlns:a16="http://schemas.microsoft.com/office/drawing/2014/main" id="{BEE6FBB9-2F1F-4010-F926-701BD20DA1AD}"/>
              </a:ext>
            </a:extLst>
          </p:cNvPr>
          <p:cNvSpPr txBox="1"/>
          <p:nvPr/>
        </p:nvSpPr>
        <p:spPr>
          <a:xfrm>
            <a:off x="4720113" y="2584546"/>
            <a:ext cx="200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people move</a:t>
            </a:r>
            <a:endParaRPr lang="en-DE" dirty="0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8E78884-633F-8FD9-124E-8EEADFDAC80C}"/>
              </a:ext>
            </a:extLst>
          </p:cNvPr>
          <p:cNvSpPr txBox="1"/>
          <p:nvPr/>
        </p:nvSpPr>
        <p:spPr>
          <a:xfrm>
            <a:off x="4858486" y="3651979"/>
            <a:ext cx="200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people move</a:t>
            </a:r>
            <a:endParaRPr lang="en-DE" dirty="0"/>
          </a:p>
        </p:txBody>
      </p:sp>
      <p:sp>
        <p:nvSpPr>
          <p:cNvPr id="2058" name="Oval 2057">
            <a:extLst>
              <a:ext uri="{FF2B5EF4-FFF2-40B4-BE49-F238E27FC236}">
                <a16:creationId xmlns:a16="http://schemas.microsoft.com/office/drawing/2014/main" id="{D49D00F2-3CF6-C160-8A00-2CBE8DFF3850}"/>
              </a:ext>
            </a:extLst>
          </p:cNvPr>
          <p:cNvSpPr/>
          <p:nvPr/>
        </p:nvSpPr>
        <p:spPr>
          <a:xfrm>
            <a:off x="5692804" y="3041277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0BF05703-40DA-4139-A27E-521EF555DF1B}"/>
              </a:ext>
            </a:extLst>
          </p:cNvPr>
          <p:cNvSpPr/>
          <p:nvPr/>
        </p:nvSpPr>
        <p:spPr>
          <a:xfrm>
            <a:off x="5664485" y="364086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85072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3D93-C547-A5BE-012A-28176367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2078-F4CC-E672-A220-019EB852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523" y="205548"/>
            <a:ext cx="4923070" cy="623052"/>
          </a:xfrm>
        </p:spPr>
        <p:txBody>
          <a:bodyPr>
            <a:normAutofit fontScale="90000"/>
          </a:bodyPr>
          <a:lstStyle/>
          <a:p>
            <a:endParaRPr lang="en-DE" dirty="0"/>
          </a:p>
        </p:txBody>
      </p:sp>
      <p:pic>
        <p:nvPicPr>
          <p:cNvPr id="2050" name="Picture 2" descr="City Skyline Clipart, Superhero Buildings, and Building City Silhouette PNG  SVG Clip Art of Skyscrapers and Superhero City Constructions - Etsy UK">
            <a:extLst>
              <a:ext uri="{FF2B5EF4-FFF2-40B4-BE49-F238E27FC236}">
                <a16:creationId xmlns:a16="http://schemas.microsoft.com/office/drawing/2014/main" id="{E7074CDB-C803-20AD-0E30-EBC863E2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161" y="3592681"/>
            <a:ext cx="3718163" cy="32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llage Skyline Images – Browse 489,550 Stock Photos, Vectors, and Video |  Adobe Stock">
            <a:extLst>
              <a:ext uri="{FF2B5EF4-FFF2-40B4-BE49-F238E27FC236}">
                <a16:creationId xmlns:a16="http://schemas.microsoft.com/office/drawing/2014/main" id="{1B735226-5D70-63D9-0DC3-D92472199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31" y="4021311"/>
            <a:ext cx="3060805" cy="22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7DC4388-E20D-EAA6-5DB9-F6C3DBAF6A48}"/>
              </a:ext>
            </a:extLst>
          </p:cNvPr>
          <p:cNvSpPr/>
          <p:nvPr/>
        </p:nvSpPr>
        <p:spPr>
          <a:xfrm>
            <a:off x="2082373" y="310435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164FF2-A2DA-2FD3-CEF0-4629BD796083}"/>
              </a:ext>
            </a:extLst>
          </p:cNvPr>
          <p:cNvSpPr/>
          <p:nvPr/>
        </p:nvSpPr>
        <p:spPr>
          <a:xfrm>
            <a:off x="2481942" y="290840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7B67D2-4F22-598E-1489-3C1B74CC2D45}"/>
              </a:ext>
            </a:extLst>
          </p:cNvPr>
          <p:cNvSpPr/>
          <p:nvPr/>
        </p:nvSpPr>
        <p:spPr>
          <a:xfrm>
            <a:off x="2387173" y="340915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C008C7-A39D-61E4-4848-E56B921F3B5F}"/>
              </a:ext>
            </a:extLst>
          </p:cNvPr>
          <p:cNvSpPr/>
          <p:nvPr/>
        </p:nvSpPr>
        <p:spPr>
          <a:xfrm>
            <a:off x="2691973" y="345205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E133FA-0CDD-BCC0-30ED-EBF41FC7655B}"/>
              </a:ext>
            </a:extLst>
          </p:cNvPr>
          <p:cNvSpPr/>
          <p:nvPr/>
        </p:nvSpPr>
        <p:spPr>
          <a:xfrm>
            <a:off x="2973721" y="3054404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88765F-E3E3-0F84-78CE-75F9C5C32F8B}"/>
              </a:ext>
            </a:extLst>
          </p:cNvPr>
          <p:cNvSpPr/>
          <p:nvPr/>
        </p:nvSpPr>
        <p:spPr>
          <a:xfrm>
            <a:off x="2594618" y="393826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47D35F-9706-13DE-5039-C16746484A7F}"/>
              </a:ext>
            </a:extLst>
          </p:cNvPr>
          <p:cNvSpPr/>
          <p:nvPr/>
        </p:nvSpPr>
        <p:spPr>
          <a:xfrm>
            <a:off x="8992881" y="345205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BB1F21-DF46-F535-FEC1-AF69876BB4FD}"/>
              </a:ext>
            </a:extLst>
          </p:cNvPr>
          <p:cNvSpPr/>
          <p:nvPr/>
        </p:nvSpPr>
        <p:spPr>
          <a:xfrm>
            <a:off x="9002296" y="309229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3823F4-D259-135E-90F0-081E95A735D2}"/>
              </a:ext>
            </a:extLst>
          </p:cNvPr>
          <p:cNvSpPr/>
          <p:nvPr/>
        </p:nvSpPr>
        <p:spPr>
          <a:xfrm>
            <a:off x="2135108" y="360748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CF4DB4-CE58-1E42-F381-960470ED3CAA}"/>
              </a:ext>
            </a:extLst>
          </p:cNvPr>
          <p:cNvSpPr/>
          <p:nvPr/>
        </p:nvSpPr>
        <p:spPr>
          <a:xfrm>
            <a:off x="9318276" y="381896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9BA379-1F98-19C7-60F1-197AB3777850}"/>
              </a:ext>
            </a:extLst>
          </p:cNvPr>
          <p:cNvSpPr/>
          <p:nvPr/>
        </p:nvSpPr>
        <p:spPr>
          <a:xfrm>
            <a:off x="9839300" y="305293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CC1652-AAA7-E064-702E-F79CF60E8AD4}"/>
              </a:ext>
            </a:extLst>
          </p:cNvPr>
          <p:cNvSpPr/>
          <p:nvPr/>
        </p:nvSpPr>
        <p:spPr>
          <a:xfrm>
            <a:off x="9624453" y="366656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08F855-ACD1-7090-FE12-BF8680D76E82}"/>
              </a:ext>
            </a:extLst>
          </p:cNvPr>
          <p:cNvSpPr/>
          <p:nvPr/>
        </p:nvSpPr>
        <p:spPr>
          <a:xfrm>
            <a:off x="9002296" y="3811806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7CE7FB-D684-B4DB-249C-02E9D6B52732}"/>
              </a:ext>
            </a:extLst>
          </p:cNvPr>
          <p:cNvSpPr/>
          <p:nvPr/>
        </p:nvSpPr>
        <p:spPr>
          <a:xfrm>
            <a:off x="1828041" y="2812704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2B1CB74-2351-DF6F-EB41-B74A28B5C7D0}"/>
              </a:ext>
            </a:extLst>
          </p:cNvPr>
          <p:cNvSpPr/>
          <p:nvPr/>
        </p:nvSpPr>
        <p:spPr>
          <a:xfrm>
            <a:off x="8764498" y="266932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4E5834-1C9E-3C07-9D40-7FCB94AEBB76}"/>
              </a:ext>
            </a:extLst>
          </p:cNvPr>
          <p:cNvSpPr/>
          <p:nvPr/>
        </p:nvSpPr>
        <p:spPr>
          <a:xfrm>
            <a:off x="8653499" y="402131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F2D7C5-5B5C-C268-E096-3A14FD4C020D}"/>
              </a:ext>
            </a:extLst>
          </p:cNvPr>
          <p:cNvSpPr/>
          <p:nvPr/>
        </p:nvSpPr>
        <p:spPr>
          <a:xfrm>
            <a:off x="1799673" y="350199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F656901-482B-CB1E-6059-57A08E1A357F}"/>
              </a:ext>
            </a:extLst>
          </p:cNvPr>
          <p:cNvSpPr/>
          <p:nvPr/>
        </p:nvSpPr>
        <p:spPr>
          <a:xfrm>
            <a:off x="9909716" y="336176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359A0D-D9C7-8305-F2C4-29E814DCB4BC}"/>
              </a:ext>
            </a:extLst>
          </p:cNvPr>
          <p:cNvSpPr/>
          <p:nvPr/>
        </p:nvSpPr>
        <p:spPr>
          <a:xfrm>
            <a:off x="9293734" y="2958354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66F9F4C-A406-B058-3704-D33CF3F9AA9B}"/>
              </a:ext>
            </a:extLst>
          </p:cNvPr>
          <p:cNvSpPr/>
          <p:nvPr/>
        </p:nvSpPr>
        <p:spPr>
          <a:xfrm>
            <a:off x="8626665" y="3620896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AF74DC-80C7-52D4-EDB2-DA9C04EAA968}"/>
              </a:ext>
            </a:extLst>
          </p:cNvPr>
          <p:cNvSpPr/>
          <p:nvPr/>
        </p:nvSpPr>
        <p:spPr>
          <a:xfrm>
            <a:off x="8406539" y="291262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8E6267-D713-40E3-29DB-F99DB29B68C0}"/>
              </a:ext>
            </a:extLst>
          </p:cNvPr>
          <p:cNvSpPr/>
          <p:nvPr/>
        </p:nvSpPr>
        <p:spPr>
          <a:xfrm>
            <a:off x="9472053" y="3179764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9137E9-98C1-CD3C-5826-3FB14CD4DD7D}"/>
              </a:ext>
            </a:extLst>
          </p:cNvPr>
          <p:cNvSpPr/>
          <p:nvPr/>
        </p:nvSpPr>
        <p:spPr>
          <a:xfrm>
            <a:off x="8306647" y="3804879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33FA02-A909-5706-1B67-B8342B2F7467}"/>
              </a:ext>
            </a:extLst>
          </p:cNvPr>
          <p:cNvSpPr/>
          <p:nvPr/>
        </p:nvSpPr>
        <p:spPr>
          <a:xfrm>
            <a:off x="8683997" y="3038279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BB5C7F-152F-33C1-5D24-7B2ED6B38A3F}"/>
              </a:ext>
            </a:extLst>
          </p:cNvPr>
          <p:cNvSpPr/>
          <p:nvPr/>
        </p:nvSpPr>
        <p:spPr>
          <a:xfrm>
            <a:off x="9660112" y="286267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CA0B82-ED68-8907-A701-9B3C14C324EE}"/>
              </a:ext>
            </a:extLst>
          </p:cNvPr>
          <p:cNvSpPr/>
          <p:nvPr/>
        </p:nvSpPr>
        <p:spPr>
          <a:xfrm>
            <a:off x="8073607" y="342932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26B617B-933D-1FC1-1319-63E4A0E62DDB}"/>
              </a:ext>
            </a:extLst>
          </p:cNvPr>
          <p:cNvSpPr/>
          <p:nvPr/>
        </p:nvSpPr>
        <p:spPr>
          <a:xfrm>
            <a:off x="2132319" y="418653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380488-7EF1-5D93-C18D-D3A3C065A6B7}"/>
              </a:ext>
            </a:extLst>
          </p:cNvPr>
          <p:cNvSpPr/>
          <p:nvPr/>
        </p:nvSpPr>
        <p:spPr>
          <a:xfrm>
            <a:off x="9825595" y="390722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62BA84A-50F5-4507-2E5A-CB7CCF3F1775}"/>
              </a:ext>
            </a:extLst>
          </p:cNvPr>
          <p:cNvSpPr/>
          <p:nvPr/>
        </p:nvSpPr>
        <p:spPr>
          <a:xfrm>
            <a:off x="1570156" y="3954717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CEF0C-FBBE-2FB2-4CD1-211F1771A1C7}"/>
              </a:ext>
            </a:extLst>
          </p:cNvPr>
          <p:cNvSpPr/>
          <p:nvPr/>
        </p:nvSpPr>
        <p:spPr>
          <a:xfrm>
            <a:off x="9717152" y="251147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AA6C996-5813-7DC1-0C52-77F46BE2FB5E}"/>
              </a:ext>
            </a:extLst>
          </p:cNvPr>
          <p:cNvSpPr/>
          <p:nvPr/>
        </p:nvSpPr>
        <p:spPr>
          <a:xfrm>
            <a:off x="8073607" y="301144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8DCDE2-CC9E-E86C-AF77-F73C20CA742B}"/>
              </a:ext>
            </a:extLst>
          </p:cNvPr>
          <p:cNvSpPr/>
          <p:nvPr/>
        </p:nvSpPr>
        <p:spPr>
          <a:xfrm>
            <a:off x="8456485" y="3336277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7C1FCD0-98DB-E7AE-B6F0-652A7C0270F9}"/>
              </a:ext>
            </a:extLst>
          </p:cNvPr>
          <p:cNvSpPr/>
          <p:nvPr/>
        </p:nvSpPr>
        <p:spPr>
          <a:xfrm>
            <a:off x="7973715" y="3681382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9FF37B-6441-7AF3-DD70-B2DD7072435F}"/>
              </a:ext>
            </a:extLst>
          </p:cNvPr>
          <p:cNvSpPr/>
          <p:nvPr/>
        </p:nvSpPr>
        <p:spPr>
          <a:xfrm>
            <a:off x="8128845" y="267088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C1E2E7A-2706-BECE-0039-78EA6C295BA1}"/>
              </a:ext>
            </a:extLst>
          </p:cNvPr>
          <p:cNvSpPr/>
          <p:nvPr/>
        </p:nvSpPr>
        <p:spPr>
          <a:xfrm>
            <a:off x="1955243" y="3869003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6A3DA7-B2AE-51B9-A279-66E77EA92CDC}"/>
              </a:ext>
            </a:extLst>
          </p:cNvPr>
          <p:cNvSpPr/>
          <p:nvPr/>
        </p:nvSpPr>
        <p:spPr>
          <a:xfrm>
            <a:off x="8514158" y="241795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0EAB4C-0F36-E621-EA5A-80EF847523D9}"/>
              </a:ext>
            </a:extLst>
          </p:cNvPr>
          <p:cNvSpPr txBox="1"/>
          <p:nvPr/>
        </p:nvSpPr>
        <p:spPr>
          <a:xfrm>
            <a:off x="414678" y="1549118"/>
            <a:ext cx="486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hance of moving to city in the next year = 10% 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B5DA1C-D2FC-AC52-1ABF-15ED354E9EED}"/>
              </a:ext>
            </a:extLst>
          </p:cNvPr>
          <p:cNvSpPr/>
          <p:nvPr/>
        </p:nvSpPr>
        <p:spPr>
          <a:xfrm>
            <a:off x="3331082" y="3099083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35CD6B1-9D4A-69A4-61A0-3F433F6E8C93}"/>
              </a:ext>
            </a:extLst>
          </p:cNvPr>
          <p:cNvSpPr/>
          <p:nvPr/>
        </p:nvSpPr>
        <p:spPr>
          <a:xfrm>
            <a:off x="2371086" y="386891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6362C3-E82E-6C5A-981D-1E1210D6DEE6}"/>
              </a:ext>
            </a:extLst>
          </p:cNvPr>
          <p:cNvSpPr/>
          <p:nvPr/>
        </p:nvSpPr>
        <p:spPr>
          <a:xfrm>
            <a:off x="3016790" y="377758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837E61-8DF3-081D-C447-7C36678A8694}"/>
              </a:ext>
            </a:extLst>
          </p:cNvPr>
          <p:cNvSpPr/>
          <p:nvPr/>
        </p:nvSpPr>
        <p:spPr>
          <a:xfrm>
            <a:off x="1477667" y="3159419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205BBA-F6CE-B06D-B495-DB776DE4297B}"/>
              </a:ext>
            </a:extLst>
          </p:cNvPr>
          <p:cNvSpPr/>
          <p:nvPr/>
        </p:nvSpPr>
        <p:spPr>
          <a:xfrm>
            <a:off x="2231648" y="274846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65289B7-8C0C-9C7E-54E5-CD17C63CF087}"/>
              </a:ext>
            </a:extLst>
          </p:cNvPr>
          <p:cNvSpPr/>
          <p:nvPr/>
        </p:nvSpPr>
        <p:spPr>
          <a:xfrm>
            <a:off x="2938282" y="4353163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A46676D-C0BC-CA2A-E024-76DD2C913421}"/>
              </a:ext>
            </a:extLst>
          </p:cNvPr>
          <p:cNvSpPr/>
          <p:nvPr/>
        </p:nvSpPr>
        <p:spPr>
          <a:xfrm>
            <a:off x="1799673" y="4080243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B44684C-5892-CD8C-EF04-AC85152EA6DA}"/>
              </a:ext>
            </a:extLst>
          </p:cNvPr>
          <p:cNvSpPr/>
          <p:nvPr/>
        </p:nvSpPr>
        <p:spPr>
          <a:xfrm>
            <a:off x="2494726" y="4356243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CA882B-7AE3-E5AF-4CCE-D8CEB4630EB4}"/>
              </a:ext>
            </a:extLst>
          </p:cNvPr>
          <p:cNvSpPr/>
          <p:nvPr/>
        </p:nvSpPr>
        <p:spPr>
          <a:xfrm>
            <a:off x="3189514" y="3585114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7B5C9BD-6387-F93E-801A-86A4E7E723A7}"/>
              </a:ext>
            </a:extLst>
          </p:cNvPr>
          <p:cNvSpPr/>
          <p:nvPr/>
        </p:nvSpPr>
        <p:spPr>
          <a:xfrm>
            <a:off x="1799673" y="3201329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562034-32FB-C23D-00F0-250C836D5470}"/>
              </a:ext>
            </a:extLst>
          </p:cNvPr>
          <p:cNvSpPr/>
          <p:nvPr/>
        </p:nvSpPr>
        <p:spPr>
          <a:xfrm>
            <a:off x="2938971" y="2785465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605FC61-3978-4F6E-ADC2-7EADBA52712B}"/>
              </a:ext>
            </a:extLst>
          </p:cNvPr>
          <p:cNvSpPr/>
          <p:nvPr/>
        </p:nvSpPr>
        <p:spPr>
          <a:xfrm>
            <a:off x="1465721" y="3635060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CB33692-6593-174D-8C4A-7A828686B077}"/>
              </a:ext>
            </a:extLst>
          </p:cNvPr>
          <p:cNvSpPr/>
          <p:nvPr/>
        </p:nvSpPr>
        <p:spPr>
          <a:xfrm>
            <a:off x="9242861" y="2565771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22FCDD8-E2D5-5530-84AC-58453BFE5F6C}"/>
              </a:ext>
            </a:extLst>
          </p:cNvPr>
          <p:cNvSpPr/>
          <p:nvPr/>
        </p:nvSpPr>
        <p:spPr>
          <a:xfrm>
            <a:off x="2691973" y="3230297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52ABB4B-6204-36BF-90C5-ADD82E76A790}"/>
              </a:ext>
            </a:extLst>
          </p:cNvPr>
          <p:cNvSpPr/>
          <p:nvPr/>
        </p:nvSpPr>
        <p:spPr>
          <a:xfrm>
            <a:off x="9293734" y="350199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F9A9E4D-5B3B-4A01-BC62-4CC082BCA2F0}"/>
              </a:ext>
            </a:extLst>
          </p:cNvPr>
          <p:cNvSpPr txBox="1"/>
          <p:nvPr/>
        </p:nvSpPr>
        <p:spPr>
          <a:xfrm>
            <a:off x="1799673" y="1952559"/>
            <a:ext cx="209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= 25000</a:t>
            </a:r>
            <a:endParaRPr lang="en-DE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84D985D1-FC4D-F9A8-FDF7-EE8CECE2D44F}"/>
              </a:ext>
            </a:extLst>
          </p:cNvPr>
          <p:cNvSpPr txBox="1"/>
          <p:nvPr/>
        </p:nvSpPr>
        <p:spPr>
          <a:xfrm>
            <a:off x="6356603" y="1114281"/>
            <a:ext cx="506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hance of moving to town in the next year = 2.5% 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934FE5F7-09D8-E1F0-DC6D-6F33E15433C6}"/>
              </a:ext>
            </a:extLst>
          </p:cNvPr>
          <p:cNvSpPr txBox="1"/>
          <p:nvPr/>
        </p:nvSpPr>
        <p:spPr>
          <a:xfrm>
            <a:off x="7845660" y="1496225"/>
            <a:ext cx="209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= 25000</a:t>
            </a:r>
            <a:endParaRPr lang="en-DE" dirty="0"/>
          </a:p>
        </p:txBody>
      </p: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5AA5FA32-B8A8-C4BA-5CAE-4B2F7A35B5F3}"/>
              </a:ext>
            </a:extLst>
          </p:cNvPr>
          <p:cNvCxnSpPr>
            <a:cxnSpLocks/>
          </p:cNvCxnSpPr>
          <p:nvPr/>
        </p:nvCxnSpPr>
        <p:spPr>
          <a:xfrm>
            <a:off x="4954106" y="3008300"/>
            <a:ext cx="162054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CDD38B13-B658-DDB8-7915-F231065D90A3}"/>
              </a:ext>
            </a:extLst>
          </p:cNvPr>
          <p:cNvCxnSpPr>
            <a:cxnSpLocks/>
          </p:cNvCxnSpPr>
          <p:nvPr/>
        </p:nvCxnSpPr>
        <p:spPr>
          <a:xfrm flipH="1">
            <a:off x="5108947" y="3601890"/>
            <a:ext cx="131086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6" name="TextBox 2055">
            <a:extLst>
              <a:ext uri="{FF2B5EF4-FFF2-40B4-BE49-F238E27FC236}">
                <a16:creationId xmlns:a16="http://schemas.microsoft.com/office/drawing/2014/main" id="{BC416102-9B66-7FDC-9288-9471923F6BC8}"/>
              </a:ext>
            </a:extLst>
          </p:cNvPr>
          <p:cNvSpPr txBox="1"/>
          <p:nvPr/>
        </p:nvSpPr>
        <p:spPr>
          <a:xfrm>
            <a:off x="4720113" y="2584546"/>
            <a:ext cx="200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2500 people move</a:t>
            </a:r>
            <a:endParaRPr lang="en-DE" dirty="0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00AB0004-386D-1734-EFC0-CD725A324A62}"/>
              </a:ext>
            </a:extLst>
          </p:cNvPr>
          <p:cNvSpPr txBox="1"/>
          <p:nvPr/>
        </p:nvSpPr>
        <p:spPr>
          <a:xfrm>
            <a:off x="4858486" y="3651979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625 people move</a:t>
            </a:r>
            <a:endParaRPr lang="en-DE" dirty="0"/>
          </a:p>
        </p:txBody>
      </p:sp>
      <p:sp>
        <p:nvSpPr>
          <p:cNvPr id="2058" name="Oval 2057">
            <a:extLst>
              <a:ext uri="{FF2B5EF4-FFF2-40B4-BE49-F238E27FC236}">
                <a16:creationId xmlns:a16="http://schemas.microsoft.com/office/drawing/2014/main" id="{4B5078AC-6406-1EA0-97B9-461956C83653}"/>
              </a:ext>
            </a:extLst>
          </p:cNvPr>
          <p:cNvSpPr/>
          <p:nvPr/>
        </p:nvSpPr>
        <p:spPr>
          <a:xfrm>
            <a:off x="5692804" y="3041277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3CFEA9E4-7261-8C24-C4E1-CC0E27906734}"/>
              </a:ext>
            </a:extLst>
          </p:cNvPr>
          <p:cNvSpPr/>
          <p:nvPr/>
        </p:nvSpPr>
        <p:spPr>
          <a:xfrm>
            <a:off x="5664485" y="3640868"/>
            <a:ext cx="99892" cy="998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5262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C976EC-4946-D09C-9D49-8EA947793186}"/>
              </a:ext>
            </a:extLst>
          </p:cNvPr>
          <p:cNvSpPr txBox="1"/>
          <p:nvPr/>
        </p:nvSpPr>
        <p:spPr>
          <a:xfrm>
            <a:off x="2249461" y="539386"/>
            <a:ext cx="738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Stable frequencies of the present and absent states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65588-05FF-DAED-A4E0-B4DD9CCA14F4}"/>
              </a:ext>
            </a:extLst>
          </p:cNvPr>
          <p:cNvSpPr txBox="1"/>
          <p:nvPr/>
        </p:nvSpPr>
        <p:spPr>
          <a:xfrm>
            <a:off x="145085" y="1938438"/>
            <a:ext cx="306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bsent relative frequency 0.9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C41F7-7475-A7A5-4BE6-ABF80DBD92AC}"/>
              </a:ext>
            </a:extLst>
          </p:cNvPr>
          <p:cNvSpPr txBox="1"/>
          <p:nvPr/>
        </p:nvSpPr>
        <p:spPr>
          <a:xfrm>
            <a:off x="6871586" y="3303399"/>
            <a:ext cx="31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Present</a:t>
            </a:r>
            <a:r>
              <a:rPr lang="en-DE" dirty="0"/>
              <a:t> relative frequency 0.1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34C715-1032-8E0B-0756-2413CF9E2202}"/>
              </a:ext>
            </a:extLst>
          </p:cNvPr>
          <p:cNvGrpSpPr/>
          <p:nvPr/>
        </p:nvGrpSpPr>
        <p:grpSpPr>
          <a:xfrm>
            <a:off x="1825559" y="2307770"/>
            <a:ext cx="5046027" cy="2977853"/>
            <a:chOff x="1439783" y="3267281"/>
            <a:chExt cx="3248717" cy="19171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8FE890D-DC4A-D371-8D83-8598F0E45066}"/>
                </a:ext>
              </a:extLst>
            </p:cNvPr>
            <p:cNvSpPr/>
            <p:nvPr/>
          </p:nvSpPr>
          <p:spPr>
            <a:xfrm>
              <a:off x="1439783" y="3267281"/>
              <a:ext cx="1917192" cy="191719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5400" dirty="0"/>
                <a:t>0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DE6E41-E0A0-9D3A-6379-526E436A4C0C}"/>
                </a:ext>
              </a:extLst>
            </p:cNvPr>
            <p:cNvSpPr/>
            <p:nvPr/>
          </p:nvSpPr>
          <p:spPr>
            <a:xfrm>
              <a:off x="4155100" y="3959177"/>
              <a:ext cx="533400" cy="533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31E6D0-A2A7-3C43-B35F-BE557C833C62}"/>
                </a:ext>
              </a:extLst>
            </p:cNvPr>
            <p:cNvCxnSpPr>
              <a:cxnSpLocks/>
            </p:cNvCxnSpPr>
            <p:nvPr/>
          </p:nvCxnSpPr>
          <p:spPr>
            <a:xfrm>
              <a:off x="3529809" y="4081097"/>
              <a:ext cx="4876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0839052-1A62-8547-4ED3-063869018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9291" y="4440761"/>
              <a:ext cx="50337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124E68A-FA54-6385-250C-645A3D6300E5}"/>
              </a:ext>
            </a:extLst>
          </p:cNvPr>
          <p:cNvSpPr txBox="1"/>
          <p:nvPr/>
        </p:nvSpPr>
        <p:spPr>
          <a:xfrm>
            <a:off x="5246527" y="2149789"/>
            <a:ext cx="11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 gains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BE757B-A822-77AC-B05D-4BC0E3D3A15A}"/>
              </a:ext>
            </a:extLst>
          </p:cNvPr>
          <p:cNvSpPr txBox="1"/>
          <p:nvPr/>
        </p:nvSpPr>
        <p:spPr>
          <a:xfrm>
            <a:off x="5384325" y="5183162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losses</a:t>
            </a:r>
            <a:endParaRPr lang="en-DE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0CFB076-3873-8745-A0D6-DE67CCB54743}"/>
              </a:ext>
            </a:extLst>
          </p:cNvPr>
          <p:cNvSpPr/>
          <p:nvPr/>
        </p:nvSpPr>
        <p:spPr>
          <a:xfrm>
            <a:off x="5545612" y="2488368"/>
            <a:ext cx="45719" cy="968140"/>
          </a:xfrm>
          <a:custGeom>
            <a:avLst/>
            <a:gdLst>
              <a:gd name="connsiteX0" fmla="*/ 209437 w 209437"/>
              <a:gd name="connsiteY0" fmla="*/ 0 h 974361"/>
              <a:gd name="connsiteX1" fmla="*/ 44545 w 209437"/>
              <a:gd name="connsiteY1" fmla="*/ 329784 h 974361"/>
              <a:gd name="connsiteX2" fmla="*/ 29555 w 209437"/>
              <a:gd name="connsiteY2" fmla="*/ 974361 h 97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437" h="974361">
                <a:moveTo>
                  <a:pt x="209437" y="0"/>
                </a:moveTo>
                <a:cubicBezTo>
                  <a:pt x="141981" y="83695"/>
                  <a:pt x="74525" y="167390"/>
                  <a:pt x="44545" y="329784"/>
                </a:cubicBezTo>
                <a:cubicBezTo>
                  <a:pt x="14565" y="492178"/>
                  <a:pt x="-30406" y="936886"/>
                  <a:pt x="29555" y="9743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8CD0635-FA01-35E8-F902-4D80FA6B31ED}"/>
              </a:ext>
            </a:extLst>
          </p:cNvPr>
          <p:cNvSpPr/>
          <p:nvPr/>
        </p:nvSpPr>
        <p:spPr>
          <a:xfrm rot="9739054">
            <a:off x="5752391" y="4221537"/>
            <a:ext cx="45719" cy="968140"/>
          </a:xfrm>
          <a:custGeom>
            <a:avLst/>
            <a:gdLst>
              <a:gd name="connsiteX0" fmla="*/ 209437 w 209437"/>
              <a:gd name="connsiteY0" fmla="*/ 0 h 974361"/>
              <a:gd name="connsiteX1" fmla="*/ 44545 w 209437"/>
              <a:gd name="connsiteY1" fmla="*/ 329784 h 974361"/>
              <a:gd name="connsiteX2" fmla="*/ 29555 w 209437"/>
              <a:gd name="connsiteY2" fmla="*/ 974361 h 97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437" h="974361">
                <a:moveTo>
                  <a:pt x="209437" y="0"/>
                </a:moveTo>
                <a:cubicBezTo>
                  <a:pt x="141981" y="83695"/>
                  <a:pt x="74525" y="167390"/>
                  <a:pt x="44545" y="329784"/>
                </a:cubicBezTo>
                <a:cubicBezTo>
                  <a:pt x="14565" y="492178"/>
                  <a:pt x="-30406" y="936886"/>
                  <a:pt x="29555" y="9743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27603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3F160-F475-498D-019D-2A9069DE4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F4DC86-1E1C-ABF2-89D2-9AB2DB1BDF9C}"/>
              </a:ext>
            </a:extLst>
          </p:cNvPr>
          <p:cNvSpPr/>
          <p:nvPr/>
        </p:nvSpPr>
        <p:spPr>
          <a:xfrm>
            <a:off x="1259173" y="4082179"/>
            <a:ext cx="8334531" cy="2406619"/>
          </a:xfrm>
          <a:prstGeom prst="rect">
            <a:avLst/>
          </a:prstGeom>
          <a:solidFill>
            <a:srgbClr val="82C28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B352B-6E81-6523-2E87-588E34E22D0D}"/>
              </a:ext>
            </a:extLst>
          </p:cNvPr>
          <p:cNvSpPr/>
          <p:nvPr/>
        </p:nvSpPr>
        <p:spPr>
          <a:xfrm>
            <a:off x="1259173" y="1131059"/>
            <a:ext cx="8334531" cy="2406619"/>
          </a:xfrm>
          <a:prstGeom prst="rect">
            <a:avLst/>
          </a:prstGeom>
          <a:solidFill>
            <a:srgbClr val="A5D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0C18CD-79FC-6B6D-7EAE-1052738C66FB}"/>
              </a:ext>
            </a:extLst>
          </p:cNvPr>
          <p:cNvSpPr/>
          <p:nvPr/>
        </p:nvSpPr>
        <p:spPr>
          <a:xfrm>
            <a:off x="1837490" y="1593522"/>
            <a:ext cx="1490703" cy="14907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921A8C-C00B-F9D4-018A-D9EA23DD1045}"/>
              </a:ext>
            </a:extLst>
          </p:cNvPr>
          <p:cNvSpPr/>
          <p:nvPr/>
        </p:nvSpPr>
        <p:spPr>
          <a:xfrm>
            <a:off x="5263289" y="1593523"/>
            <a:ext cx="1490703" cy="14907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8E44A7-83B8-F1D1-77A1-1A07EA712CC6}"/>
              </a:ext>
            </a:extLst>
          </p:cNvPr>
          <p:cNvCxnSpPr>
            <a:cxnSpLocks/>
          </p:cNvCxnSpPr>
          <p:nvPr/>
        </p:nvCxnSpPr>
        <p:spPr>
          <a:xfrm>
            <a:off x="3482661" y="2179863"/>
            <a:ext cx="162054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76D886-F434-92D3-B51F-1C55FDBCBFC0}"/>
              </a:ext>
            </a:extLst>
          </p:cNvPr>
          <p:cNvCxnSpPr>
            <a:cxnSpLocks/>
          </p:cNvCxnSpPr>
          <p:nvPr/>
        </p:nvCxnSpPr>
        <p:spPr>
          <a:xfrm flipH="1">
            <a:off x="3482661" y="2409103"/>
            <a:ext cx="15516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55CDBB-B0A8-2F60-F438-D4667E2A53FE}"/>
              </a:ext>
            </a:extLst>
          </p:cNvPr>
          <p:cNvSpPr txBox="1"/>
          <p:nvPr/>
        </p:nvSpPr>
        <p:spPr>
          <a:xfrm>
            <a:off x="2726267" y="345047"/>
            <a:ext cx="4249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The binary covarion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9EF11AC-D07D-21ED-7972-85CFDF991FF1}"/>
              </a:ext>
            </a:extLst>
          </p:cNvPr>
          <p:cNvSpPr/>
          <p:nvPr/>
        </p:nvSpPr>
        <p:spPr>
          <a:xfrm>
            <a:off x="1837490" y="4661373"/>
            <a:ext cx="1490703" cy="14907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068461-8736-6C0C-44F8-30314F773F1D}"/>
              </a:ext>
            </a:extLst>
          </p:cNvPr>
          <p:cNvSpPr/>
          <p:nvPr/>
        </p:nvSpPr>
        <p:spPr>
          <a:xfrm>
            <a:off x="5263289" y="4661374"/>
            <a:ext cx="1490703" cy="14907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4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667552-16A9-8FE5-BA63-13C85BD9F84F}"/>
              </a:ext>
            </a:extLst>
          </p:cNvPr>
          <p:cNvCxnSpPr>
            <a:cxnSpLocks/>
          </p:cNvCxnSpPr>
          <p:nvPr/>
        </p:nvCxnSpPr>
        <p:spPr>
          <a:xfrm>
            <a:off x="3482661" y="5247714"/>
            <a:ext cx="162054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B372FE-138E-04AA-87C9-2170FE44FCAC}"/>
              </a:ext>
            </a:extLst>
          </p:cNvPr>
          <p:cNvCxnSpPr>
            <a:cxnSpLocks/>
          </p:cNvCxnSpPr>
          <p:nvPr/>
        </p:nvCxnSpPr>
        <p:spPr>
          <a:xfrm flipH="1">
            <a:off x="3482661" y="5476954"/>
            <a:ext cx="15516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15C109-5EF9-B05C-C5AA-CCC668AE9B4F}"/>
              </a:ext>
            </a:extLst>
          </p:cNvPr>
          <p:cNvSpPr txBox="1"/>
          <p:nvPr/>
        </p:nvSpPr>
        <p:spPr>
          <a:xfrm>
            <a:off x="7358125" y="2116715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 dirty="0"/>
              <a:t>ON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207E0-27B3-0EB0-1DA5-6F13D5421A8B}"/>
              </a:ext>
            </a:extLst>
          </p:cNvPr>
          <p:cNvSpPr txBox="1"/>
          <p:nvPr/>
        </p:nvSpPr>
        <p:spPr>
          <a:xfrm>
            <a:off x="7358125" y="5142166"/>
            <a:ext cx="189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 dirty="0"/>
              <a:t>OFF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5EF58-031F-368E-7AEF-881FEE99E20B}"/>
              </a:ext>
            </a:extLst>
          </p:cNvPr>
          <p:cNvSpPr txBox="1"/>
          <p:nvPr/>
        </p:nvSpPr>
        <p:spPr>
          <a:xfrm>
            <a:off x="3408460" y="5652124"/>
            <a:ext cx="17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low transitions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A61A74-00C3-AB22-61CE-B5BF5B4C7292}"/>
              </a:ext>
            </a:extLst>
          </p:cNvPr>
          <p:cNvSpPr txBox="1"/>
          <p:nvPr/>
        </p:nvSpPr>
        <p:spPr>
          <a:xfrm>
            <a:off x="3399836" y="2604059"/>
            <a:ext cx="171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 </a:t>
            </a:r>
            <a:r>
              <a:rPr lang="en-DE" dirty="0"/>
              <a:t>transitions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1C05C1-7D00-B10C-BDF7-301F55B99CCE}"/>
              </a:ext>
            </a:extLst>
          </p:cNvPr>
          <p:cNvCxnSpPr>
            <a:cxnSpLocks/>
          </p:cNvCxnSpPr>
          <p:nvPr/>
        </p:nvCxnSpPr>
        <p:spPr>
          <a:xfrm>
            <a:off x="2430441" y="3355820"/>
            <a:ext cx="0" cy="10833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2B3FC4-10D0-FE70-9621-5CF0CA1E2995}"/>
              </a:ext>
            </a:extLst>
          </p:cNvPr>
          <p:cNvCxnSpPr>
            <a:cxnSpLocks/>
          </p:cNvCxnSpPr>
          <p:nvPr/>
        </p:nvCxnSpPr>
        <p:spPr>
          <a:xfrm flipV="1">
            <a:off x="2726267" y="3355820"/>
            <a:ext cx="0" cy="12005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B22FEA-C312-3A3B-12F3-0229840648E7}"/>
              </a:ext>
            </a:extLst>
          </p:cNvPr>
          <p:cNvCxnSpPr>
            <a:cxnSpLocks/>
          </p:cNvCxnSpPr>
          <p:nvPr/>
        </p:nvCxnSpPr>
        <p:spPr>
          <a:xfrm>
            <a:off x="5800174" y="3355820"/>
            <a:ext cx="0" cy="10833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482B2B-63C1-F836-A7B3-7C2105032FBE}"/>
              </a:ext>
            </a:extLst>
          </p:cNvPr>
          <p:cNvCxnSpPr>
            <a:cxnSpLocks/>
          </p:cNvCxnSpPr>
          <p:nvPr/>
        </p:nvCxnSpPr>
        <p:spPr>
          <a:xfrm flipV="1">
            <a:off x="6096000" y="3355820"/>
            <a:ext cx="0" cy="10833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F9BD75-713F-B70B-AC11-EADE804C8CB4}"/>
              </a:ext>
            </a:extLst>
          </p:cNvPr>
          <p:cNvSpPr txBox="1"/>
          <p:nvPr/>
        </p:nvSpPr>
        <p:spPr>
          <a:xfrm>
            <a:off x="6096000" y="3669538"/>
            <a:ext cx="375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Switching between on and off states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48035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31C2-2FDE-B26A-31F1-F18659F8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Substitution model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36521-2829-9368-743A-AE4CCCEE8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3 model parameters: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</a:t>
            </a:r>
            <a:r>
              <a:rPr lang="en-DE" b="1" dirty="0"/>
              <a:t>table frequencies </a:t>
            </a:r>
            <a:r>
              <a:rPr lang="en-DE" dirty="0"/>
              <a:t>of present and absent states </a:t>
            </a:r>
          </a:p>
          <a:p>
            <a:pPr lvl="1"/>
            <a:r>
              <a:rPr lang="en-GB" dirty="0"/>
              <a:t>D</a:t>
            </a:r>
            <a:r>
              <a:rPr lang="en-DE" dirty="0"/>
              <a:t>etermines how common gains and losses of a cognate are</a:t>
            </a:r>
          </a:p>
          <a:p>
            <a:pPr marL="514350" indent="-514350">
              <a:buFont typeface="+mj-lt"/>
              <a:buAutoNum type="arabicPeriod"/>
            </a:pPr>
            <a:r>
              <a:rPr lang="en-DE" b="1" dirty="0"/>
              <a:t>Switch rate </a:t>
            </a:r>
            <a:r>
              <a:rPr lang="en-DE" dirty="0"/>
              <a:t>between the on and off states</a:t>
            </a:r>
          </a:p>
          <a:p>
            <a:pPr marL="514350" indent="-514350">
              <a:buFont typeface="+mj-lt"/>
              <a:buAutoNum type="arabicPeriod"/>
            </a:pPr>
            <a:r>
              <a:rPr lang="en-DE" b="1" dirty="0"/>
              <a:t>Relative rate of the on and off states </a:t>
            </a:r>
            <a:r>
              <a:rPr lang="en-DE" dirty="0"/>
              <a:t>(covarion alpha parameter)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1095811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E302C-15A9-5D63-7C48-D384794D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4D98B6-A54A-62B6-E82B-F98EA38CC4E5}"/>
              </a:ext>
            </a:extLst>
          </p:cNvPr>
          <p:cNvSpPr txBox="1">
            <a:spLocks/>
          </p:cNvSpPr>
          <p:nvPr/>
        </p:nvSpPr>
        <p:spPr>
          <a:xfrm>
            <a:off x="833759" y="202370"/>
            <a:ext cx="11075719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Overview of a generative phylogenetic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2A0DF-3F4D-5423-A43C-A3A7A2234E04}"/>
              </a:ext>
            </a:extLst>
          </p:cNvPr>
          <p:cNvSpPr/>
          <p:nvPr/>
        </p:nvSpPr>
        <p:spPr>
          <a:xfrm>
            <a:off x="2537255" y="3169512"/>
            <a:ext cx="1795848" cy="10647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Model of cognate gain and loss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5FDBCF-3AFE-373A-7FDF-96651E3F4166}"/>
              </a:ext>
            </a:extLst>
          </p:cNvPr>
          <p:cNvSpPr/>
          <p:nvPr/>
        </p:nvSpPr>
        <p:spPr>
          <a:xfrm>
            <a:off x="2118297" y="4619590"/>
            <a:ext cx="1795848" cy="10647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“clock” model</a:t>
            </a:r>
          </a:p>
          <a:p>
            <a:pPr algn="ctr"/>
            <a:r>
              <a:rPr lang="en-GB" dirty="0"/>
              <a:t>Branches have different rates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061D8-DDCD-800F-518A-CBDA630B104D}"/>
              </a:ext>
            </a:extLst>
          </p:cNvPr>
          <p:cNvSpPr/>
          <p:nvPr/>
        </p:nvSpPr>
        <p:spPr>
          <a:xfrm>
            <a:off x="5134893" y="2738902"/>
            <a:ext cx="1437501" cy="7287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Tree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5A7FAB8-B7DA-9F1A-B2E1-364ACCA45E97}"/>
              </a:ext>
            </a:extLst>
          </p:cNvPr>
          <p:cNvSpPr/>
          <p:nvPr/>
        </p:nvSpPr>
        <p:spPr>
          <a:xfrm>
            <a:off x="5573069" y="3586621"/>
            <a:ext cx="469557" cy="72879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447BAD0-4BC3-B07C-B334-C0DC41E02A76}"/>
              </a:ext>
            </a:extLst>
          </p:cNvPr>
          <p:cNvSpPr/>
          <p:nvPr/>
        </p:nvSpPr>
        <p:spPr>
          <a:xfrm rot="18271723">
            <a:off x="4595002" y="4093474"/>
            <a:ext cx="469557" cy="65079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1C25BF2-3E6C-C88A-DF71-BA10F4459BC3}"/>
              </a:ext>
            </a:extLst>
          </p:cNvPr>
          <p:cNvSpPr/>
          <p:nvPr/>
        </p:nvSpPr>
        <p:spPr>
          <a:xfrm rot="15374923">
            <a:off x="4269352" y="4926840"/>
            <a:ext cx="469557" cy="70874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BC28D2-9C49-4345-D3CC-483691EC8362}"/>
              </a:ext>
            </a:extLst>
          </p:cNvPr>
          <p:cNvSpPr/>
          <p:nvPr/>
        </p:nvSpPr>
        <p:spPr>
          <a:xfrm>
            <a:off x="5364405" y="4595362"/>
            <a:ext cx="886887" cy="538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8A5383-E8D1-FC1A-BF66-68C71B46966F}"/>
              </a:ext>
            </a:extLst>
          </p:cNvPr>
          <p:cNvGrpSpPr/>
          <p:nvPr/>
        </p:nvGrpSpPr>
        <p:grpSpPr>
          <a:xfrm>
            <a:off x="222201" y="3022660"/>
            <a:ext cx="2053060" cy="1211589"/>
            <a:chOff x="1439783" y="3267281"/>
            <a:chExt cx="3248717" cy="191719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86C430-B3AE-CCDD-6A2C-E6002C44EFD9}"/>
                </a:ext>
              </a:extLst>
            </p:cNvPr>
            <p:cNvSpPr/>
            <p:nvPr/>
          </p:nvSpPr>
          <p:spPr>
            <a:xfrm>
              <a:off x="1439783" y="3267281"/>
              <a:ext cx="1917192" cy="191719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5400" dirty="0"/>
                <a:t>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D5F77D-2243-A6D8-6A3A-0F7EEA98BDBE}"/>
                </a:ext>
              </a:extLst>
            </p:cNvPr>
            <p:cNvSpPr/>
            <p:nvPr/>
          </p:nvSpPr>
          <p:spPr>
            <a:xfrm>
              <a:off x="4155100" y="3959177"/>
              <a:ext cx="533400" cy="533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E37E68B-6924-A3C3-1297-990D063DE07B}"/>
                </a:ext>
              </a:extLst>
            </p:cNvPr>
            <p:cNvCxnSpPr>
              <a:cxnSpLocks/>
            </p:cNvCxnSpPr>
            <p:nvPr/>
          </p:nvCxnSpPr>
          <p:spPr>
            <a:xfrm>
              <a:off x="3529809" y="4081097"/>
              <a:ext cx="4876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35B6F7-B1F9-0F5D-496C-DCFF606CD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9291" y="4440761"/>
              <a:ext cx="50337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lognormal clock.jpg">
            <a:extLst>
              <a:ext uri="{FF2B5EF4-FFF2-40B4-BE49-F238E27FC236}">
                <a16:creationId xmlns:a16="http://schemas.microsoft.com/office/drawing/2014/main" id="{622054F4-C2E0-1699-147E-B95CE4F50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9" y="5741153"/>
            <a:ext cx="3170858" cy="10576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03DF53-D9C0-B005-ACF1-7AAF28ACA3CA}"/>
              </a:ext>
            </a:extLst>
          </p:cNvPr>
          <p:cNvSpPr/>
          <p:nvPr/>
        </p:nvSpPr>
        <p:spPr>
          <a:xfrm>
            <a:off x="7224687" y="1554969"/>
            <a:ext cx="1437501" cy="7287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Tree model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E039E89-FCF4-8BBD-1405-FE6FF8E37DB2}"/>
              </a:ext>
            </a:extLst>
          </p:cNvPr>
          <p:cNvSpPr/>
          <p:nvPr/>
        </p:nvSpPr>
        <p:spPr>
          <a:xfrm rot="2512882">
            <a:off x="6554908" y="1983008"/>
            <a:ext cx="469557" cy="72879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146BF-9A4C-4FFB-4BEB-E33D54C4463D}"/>
              </a:ext>
            </a:extLst>
          </p:cNvPr>
          <p:cNvSpPr txBox="1"/>
          <p:nvPr/>
        </p:nvSpPr>
        <p:spPr>
          <a:xfrm>
            <a:off x="401255" y="4454390"/>
            <a:ext cx="1198918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lock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47E49-31A4-7E55-1FDA-2F59964680A6}"/>
              </a:ext>
            </a:extLst>
          </p:cNvPr>
          <p:cNvSpPr txBox="1"/>
          <p:nvPr/>
        </p:nvSpPr>
        <p:spPr>
          <a:xfrm>
            <a:off x="342207" y="4942489"/>
            <a:ext cx="151702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lock standard deviation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3B197E-9DD6-884B-C602-40C87ED88C8C}"/>
              </a:ext>
            </a:extLst>
          </p:cNvPr>
          <p:cNvSpPr txBox="1"/>
          <p:nvPr/>
        </p:nvSpPr>
        <p:spPr>
          <a:xfrm>
            <a:off x="3331682" y="1370545"/>
            <a:ext cx="1292918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Switch rate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1E023-AE52-6F9F-0C4E-43A18A50E2E8}"/>
              </a:ext>
            </a:extLst>
          </p:cNvPr>
          <p:cNvSpPr txBox="1"/>
          <p:nvPr/>
        </p:nvSpPr>
        <p:spPr>
          <a:xfrm>
            <a:off x="1397298" y="1665470"/>
            <a:ext cx="1690078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Covarion alpha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ECE336-5DB1-3BCB-D845-E2637397292D}"/>
              </a:ext>
            </a:extLst>
          </p:cNvPr>
          <p:cNvSpPr txBox="1"/>
          <p:nvPr/>
        </p:nvSpPr>
        <p:spPr>
          <a:xfrm>
            <a:off x="755134" y="2337127"/>
            <a:ext cx="136614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frequencies</a:t>
            </a:r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D1CDFD-B5B6-B405-6972-7E4C5A4B53D0}"/>
              </a:ext>
            </a:extLst>
          </p:cNvPr>
          <p:cNvSpPr txBox="1"/>
          <p:nvPr/>
        </p:nvSpPr>
        <p:spPr>
          <a:xfrm>
            <a:off x="9572197" y="1461410"/>
            <a:ext cx="1091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Birth rate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FE1EB9-90EF-2919-D335-A3AEEA9CD22D}"/>
              </a:ext>
            </a:extLst>
          </p:cNvPr>
          <p:cNvSpPr txBox="1"/>
          <p:nvPr/>
        </p:nvSpPr>
        <p:spPr>
          <a:xfrm>
            <a:off x="9641806" y="2099095"/>
            <a:ext cx="122251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Death rate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D80296-571C-54C0-9F1F-96B68AE4151C}"/>
              </a:ext>
            </a:extLst>
          </p:cNvPr>
          <p:cNvSpPr txBox="1"/>
          <p:nvPr/>
        </p:nvSpPr>
        <p:spPr>
          <a:xfrm>
            <a:off x="8873954" y="2857680"/>
            <a:ext cx="1561581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Change times</a:t>
            </a:r>
            <a:endParaRPr lang="en-DE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8844C6-73A1-6219-A793-7037235A08B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978141" y="1739877"/>
            <a:ext cx="0" cy="142963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F5CBF6-3D76-9E36-BE53-71E4A7C57BA1}"/>
              </a:ext>
            </a:extLst>
          </p:cNvPr>
          <p:cNvCxnSpPr>
            <a:cxnSpLocks/>
          </p:cNvCxnSpPr>
          <p:nvPr/>
        </p:nvCxnSpPr>
        <p:spPr>
          <a:xfrm>
            <a:off x="2803764" y="1985495"/>
            <a:ext cx="474264" cy="117375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68AB3F-C7CF-036D-B4D9-4F3E28495533}"/>
              </a:ext>
            </a:extLst>
          </p:cNvPr>
          <p:cNvCxnSpPr>
            <a:cxnSpLocks/>
          </p:cNvCxnSpPr>
          <p:nvPr/>
        </p:nvCxnSpPr>
        <p:spPr>
          <a:xfrm>
            <a:off x="2106717" y="2706459"/>
            <a:ext cx="726616" cy="45279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65EDC5-9931-FCA7-C038-0D960D903C9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600173" y="4639056"/>
            <a:ext cx="513029" cy="13153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E3C5C3-1391-5B87-9FFC-215AF2C538C6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>
            <a:off x="1859235" y="5151959"/>
            <a:ext cx="259062" cy="25219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03652A-828F-9913-4D55-3496B400EC03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8662188" y="1646076"/>
            <a:ext cx="910009" cy="9380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83AA0BB-3F3F-CC65-8191-28CE5A37CC13}"/>
              </a:ext>
            </a:extLst>
          </p:cNvPr>
          <p:cNvCxnSpPr>
            <a:cxnSpLocks/>
          </p:cNvCxnSpPr>
          <p:nvPr/>
        </p:nvCxnSpPr>
        <p:spPr>
          <a:xfrm>
            <a:off x="8662188" y="2099095"/>
            <a:ext cx="959500" cy="19968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2BF34D-4063-E74B-3857-51A5F0368220}"/>
              </a:ext>
            </a:extLst>
          </p:cNvPr>
          <p:cNvCxnSpPr>
            <a:cxnSpLocks/>
          </p:cNvCxnSpPr>
          <p:nvPr/>
        </p:nvCxnSpPr>
        <p:spPr>
          <a:xfrm>
            <a:off x="8147216" y="2298778"/>
            <a:ext cx="994722" cy="558902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8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DD1C-E9CA-4677-2146-A2FCD81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Why phylogenetics for linguistics?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05EC6-1C92-53EA-51FB-2A69722D2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226" y="1810609"/>
            <a:ext cx="5474263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CF9A3-086E-DA00-7F05-66A5EE4092C1}"/>
              </a:ext>
            </a:extLst>
          </p:cNvPr>
          <p:cNvSpPr txBox="1"/>
          <p:nvPr/>
        </p:nvSpPr>
        <p:spPr>
          <a:xfrm>
            <a:off x="1304144" y="6123542"/>
            <a:ext cx="227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Schleicher  1863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B4FF9-660F-291D-D274-77897E395648}"/>
              </a:ext>
            </a:extLst>
          </p:cNvPr>
          <p:cNvSpPr txBox="1"/>
          <p:nvPr/>
        </p:nvSpPr>
        <p:spPr>
          <a:xfrm>
            <a:off x="6925455" y="2938072"/>
            <a:ext cx="34781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V</a:t>
            </a:r>
            <a:r>
              <a:rPr lang="en-DE" sz="2800" dirty="0"/>
              <a:t>ariation in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</a:t>
            </a:r>
            <a:r>
              <a:rPr lang="en-DE" sz="2800" dirty="0"/>
              <a:t>nheritance of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L</a:t>
            </a:r>
            <a:r>
              <a:rPr lang="en-DE" sz="2800" dirty="0"/>
              <a:t>ineage splitting</a:t>
            </a:r>
          </a:p>
        </p:txBody>
      </p:sp>
    </p:spTree>
    <p:extLst>
      <p:ext uri="{BB962C8B-B14F-4D97-AF65-F5344CB8AC3E}">
        <p14:creationId xmlns:p14="http://schemas.microsoft.com/office/powerpoint/2010/main" val="1418337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E09D8-F02B-84FE-371E-F48B3F6E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Phylogenetic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094-8B47-33C1-8899-3517E949A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 phylogenetic generative model describes how we go from the model to generating data</a:t>
            </a:r>
          </a:p>
          <a:p>
            <a:r>
              <a:rPr lang="en-DE" dirty="0"/>
              <a:t>We hope that this generative model is a good approximation of the real process that produced the real data</a:t>
            </a:r>
          </a:p>
          <a:p>
            <a:r>
              <a:rPr lang="en-DE" dirty="0"/>
              <a:t>In phylogenetic inference we must work backwards to estimate the model parameters from the data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1605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FAE4-0B36-BB10-4D20-46A62752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Step 1: probability of the data (the likelihood)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9D77B-734A-341B-A26D-47848AAF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2675965" cy="4351338"/>
          </a:xfrm>
        </p:spPr>
        <p:txBody>
          <a:bodyPr>
            <a:normAutofit lnSpcReduction="10000"/>
          </a:bodyPr>
          <a:lstStyle/>
          <a:p>
            <a:r>
              <a:rPr lang="en-DE" dirty="0"/>
              <a:t>Felsenstein’s pruning algorithm</a:t>
            </a:r>
          </a:p>
          <a:p>
            <a:r>
              <a:rPr lang="en-GB" dirty="0"/>
              <a:t>G</a:t>
            </a:r>
            <a:r>
              <a:rPr lang="en-DE" dirty="0"/>
              <a:t>iven a tree, branch rates and a substitution model, we can calculate the probability of observing the data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C55FAE-B339-4874-2A15-32BD3EDF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459" y="1273542"/>
            <a:ext cx="8010245" cy="545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422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4A39-0F6F-1D9F-AA7D-AA403B50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Step 2: probability of the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84A7C-CB02-5A16-5BF9-DA79C7C08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8933" y="1690688"/>
            <a:ext cx="544486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30C32-5877-44FC-52DB-82D3ABC4C9DE}"/>
              </a:ext>
            </a:extLst>
          </p:cNvPr>
          <p:cNvSpPr txBox="1"/>
          <p:nvPr/>
        </p:nvSpPr>
        <p:spPr>
          <a:xfrm rot="2476129">
            <a:off x="6503693" y="3889505"/>
            <a:ext cx="464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>
                <a:solidFill>
                  <a:srgbClr val="FF0000"/>
                </a:solidFill>
              </a:rPr>
              <a:t>It’s complicated…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39D4C-96DA-DEB0-C2B8-9411AB8470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93" t="17870" r="6019" b="21048"/>
          <a:stretch>
            <a:fillRect/>
          </a:stretch>
        </p:blipFill>
        <p:spPr>
          <a:xfrm>
            <a:off x="308785" y="3188230"/>
            <a:ext cx="4859866" cy="3304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973770-8246-B4AD-BC4F-74570DBA437F}"/>
              </a:ext>
            </a:extLst>
          </p:cNvPr>
          <p:cNvSpPr txBox="1"/>
          <p:nvPr/>
        </p:nvSpPr>
        <p:spPr>
          <a:xfrm>
            <a:off x="1718695" y="2058238"/>
            <a:ext cx="2037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taxa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Birth rate = 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Death rate = 2.9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2074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EE42-8835-7269-1890-A0714A11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Step 3: prior probabilities for model parameters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2AAD52-E1DE-A626-5FEA-0B6F6AE1E6FD}"/>
              </a:ext>
            </a:extLst>
          </p:cNvPr>
          <p:cNvSpPr/>
          <p:nvPr/>
        </p:nvSpPr>
        <p:spPr>
          <a:xfrm>
            <a:off x="3153254" y="3120323"/>
            <a:ext cx="1795848" cy="10647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Model of cognate gain and loss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B9032F-F554-206E-05A4-910CAA67D7E2}"/>
              </a:ext>
            </a:extLst>
          </p:cNvPr>
          <p:cNvSpPr/>
          <p:nvPr/>
        </p:nvSpPr>
        <p:spPr>
          <a:xfrm>
            <a:off x="2734296" y="4570401"/>
            <a:ext cx="1795848" cy="10647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“clock” model</a:t>
            </a:r>
          </a:p>
          <a:p>
            <a:pPr algn="ctr"/>
            <a:r>
              <a:rPr lang="en-GB" dirty="0"/>
              <a:t>Branches have different rates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B1B50-B481-456C-CAA3-4DD0070F582E}"/>
              </a:ext>
            </a:extLst>
          </p:cNvPr>
          <p:cNvSpPr/>
          <p:nvPr/>
        </p:nvSpPr>
        <p:spPr>
          <a:xfrm>
            <a:off x="5750892" y="2689713"/>
            <a:ext cx="1437501" cy="7287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Tree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669BA71D-E908-DA2C-D910-A10CC3E3D9F6}"/>
              </a:ext>
            </a:extLst>
          </p:cNvPr>
          <p:cNvSpPr/>
          <p:nvPr/>
        </p:nvSpPr>
        <p:spPr>
          <a:xfrm>
            <a:off x="6189068" y="3537432"/>
            <a:ext cx="469557" cy="72879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C953FBB4-BFF3-FB1A-BB13-707D567F50FF}"/>
              </a:ext>
            </a:extLst>
          </p:cNvPr>
          <p:cNvSpPr/>
          <p:nvPr/>
        </p:nvSpPr>
        <p:spPr>
          <a:xfrm rot="18271723">
            <a:off x="5211001" y="4044285"/>
            <a:ext cx="469557" cy="65079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488D687-0A46-5AC8-B43D-28F59E5E75C0}"/>
              </a:ext>
            </a:extLst>
          </p:cNvPr>
          <p:cNvSpPr/>
          <p:nvPr/>
        </p:nvSpPr>
        <p:spPr>
          <a:xfrm rot="15374923">
            <a:off x="4885351" y="4877651"/>
            <a:ext cx="469557" cy="70874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82B6A-4ADF-F5AB-0105-59F9DF6C0CD1}"/>
              </a:ext>
            </a:extLst>
          </p:cNvPr>
          <p:cNvSpPr/>
          <p:nvPr/>
        </p:nvSpPr>
        <p:spPr>
          <a:xfrm>
            <a:off x="5980404" y="4546173"/>
            <a:ext cx="886887" cy="5388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C49615-6151-01EE-FD23-55C45B258968}"/>
              </a:ext>
            </a:extLst>
          </p:cNvPr>
          <p:cNvSpPr/>
          <p:nvPr/>
        </p:nvSpPr>
        <p:spPr>
          <a:xfrm>
            <a:off x="7840686" y="1505780"/>
            <a:ext cx="1437501" cy="7287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Tree model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9D876F70-CD03-6EB8-EA31-E050F5D1E2EA}"/>
              </a:ext>
            </a:extLst>
          </p:cNvPr>
          <p:cNvSpPr/>
          <p:nvPr/>
        </p:nvSpPr>
        <p:spPr>
          <a:xfrm rot="2512882">
            <a:off x="7170907" y="1933819"/>
            <a:ext cx="469557" cy="72879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32C40-9655-4F9F-5840-D7FDF864F305}"/>
              </a:ext>
            </a:extLst>
          </p:cNvPr>
          <p:cNvSpPr txBox="1"/>
          <p:nvPr/>
        </p:nvSpPr>
        <p:spPr>
          <a:xfrm>
            <a:off x="1017254" y="4405201"/>
            <a:ext cx="1198918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lock 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0E7C0A-4611-19B5-D677-42F9CB24D6CC}"/>
              </a:ext>
            </a:extLst>
          </p:cNvPr>
          <p:cNvSpPr txBox="1"/>
          <p:nvPr/>
        </p:nvSpPr>
        <p:spPr>
          <a:xfrm>
            <a:off x="958206" y="4893300"/>
            <a:ext cx="151702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lock standard deviation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B43860-4776-1AB1-6EB3-B0BC5D1EAFCA}"/>
              </a:ext>
            </a:extLst>
          </p:cNvPr>
          <p:cNvSpPr txBox="1"/>
          <p:nvPr/>
        </p:nvSpPr>
        <p:spPr>
          <a:xfrm>
            <a:off x="4152861" y="2097852"/>
            <a:ext cx="1292918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Switch rate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73376-26A8-D491-64DC-DA8528FE471E}"/>
              </a:ext>
            </a:extLst>
          </p:cNvPr>
          <p:cNvSpPr txBox="1"/>
          <p:nvPr/>
        </p:nvSpPr>
        <p:spPr>
          <a:xfrm>
            <a:off x="1993052" y="1919414"/>
            <a:ext cx="1690078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Covarion alpha</a:t>
            </a:r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A7763B-035B-7265-213C-3EBD83FAB08B}"/>
              </a:ext>
            </a:extLst>
          </p:cNvPr>
          <p:cNvSpPr txBox="1"/>
          <p:nvPr/>
        </p:nvSpPr>
        <p:spPr>
          <a:xfrm>
            <a:off x="1017254" y="2541589"/>
            <a:ext cx="1366143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frequencies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3DBEBA-A375-AE28-F343-476B5F31E321}"/>
              </a:ext>
            </a:extLst>
          </p:cNvPr>
          <p:cNvSpPr txBox="1"/>
          <p:nvPr/>
        </p:nvSpPr>
        <p:spPr>
          <a:xfrm>
            <a:off x="10188196" y="1412221"/>
            <a:ext cx="1091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Birth rate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5B3C4E-0541-FB75-4503-8A389039FEB8}"/>
              </a:ext>
            </a:extLst>
          </p:cNvPr>
          <p:cNvSpPr txBox="1"/>
          <p:nvPr/>
        </p:nvSpPr>
        <p:spPr>
          <a:xfrm>
            <a:off x="10257805" y="2049906"/>
            <a:ext cx="122251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Death rate</a:t>
            </a:r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97F2F9-5995-2992-1A21-E355A1FE2EBC}"/>
              </a:ext>
            </a:extLst>
          </p:cNvPr>
          <p:cNvSpPr txBox="1"/>
          <p:nvPr/>
        </p:nvSpPr>
        <p:spPr>
          <a:xfrm>
            <a:off x="9489953" y="2808491"/>
            <a:ext cx="1561581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Change times</a:t>
            </a:r>
            <a:endParaRPr lang="en-DE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8FA31A-A33C-D60F-87FF-AFEBC4B731F4}"/>
              </a:ext>
            </a:extLst>
          </p:cNvPr>
          <p:cNvCxnSpPr>
            <a:cxnSpLocks/>
          </p:cNvCxnSpPr>
          <p:nvPr/>
        </p:nvCxnSpPr>
        <p:spPr>
          <a:xfrm>
            <a:off x="4594140" y="2419238"/>
            <a:ext cx="0" cy="70108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06C276-286A-53AA-11D4-93E33A571DC5}"/>
              </a:ext>
            </a:extLst>
          </p:cNvPr>
          <p:cNvCxnSpPr>
            <a:cxnSpLocks/>
          </p:cNvCxnSpPr>
          <p:nvPr/>
        </p:nvCxnSpPr>
        <p:spPr>
          <a:xfrm>
            <a:off x="3614522" y="2234572"/>
            <a:ext cx="279505" cy="87549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2AF74D-3BD7-1BC8-D81B-1180A18FFD9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383397" y="2726255"/>
            <a:ext cx="769857" cy="52114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F2F4C0-D90B-E147-D7DF-B359BFFD903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216172" y="4589867"/>
            <a:ext cx="513029" cy="13153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E41186-1882-E9DA-E7F7-25EC81A7AECC}"/>
              </a:ext>
            </a:extLst>
          </p:cNvPr>
          <p:cNvCxnSpPr>
            <a:cxnSpLocks/>
            <a:stCxn id="5" idx="1"/>
            <a:endCxn id="20" idx="3"/>
          </p:cNvCxnSpPr>
          <p:nvPr/>
        </p:nvCxnSpPr>
        <p:spPr>
          <a:xfrm flipH="1">
            <a:off x="2475234" y="5102770"/>
            <a:ext cx="259062" cy="25219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29584F-0873-C75F-45B8-45B448ABD1D6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9278187" y="1596887"/>
            <a:ext cx="910009" cy="9380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796397D-D851-7B1B-A0B3-501C094D093B}"/>
              </a:ext>
            </a:extLst>
          </p:cNvPr>
          <p:cNvCxnSpPr>
            <a:cxnSpLocks/>
          </p:cNvCxnSpPr>
          <p:nvPr/>
        </p:nvCxnSpPr>
        <p:spPr>
          <a:xfrm>
            <a:off x="9278187" y="2049906"/>
            <a:ext cx="959500" cy="19968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D4FD2B-3C95-2F35-1508-A132B5888F9E}"/>
              </a:ext>
            </a:extLst>
          </p:cNvPr>
          <p:cNvCxnSpPr>
            <a:cxnSpLocks/>
          </p:cNvCxnSpPr>
          <p:nvPr/>
        </p:nvCxnSpPr>
        <p:spPr>
          <a:xfrm>
            <a:off x="8763215" y="2249589"/>
            <a:ext cx="994722" cy="558902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371B9B6-EDDA-D16C-19B7-66C9AA43F793}"/>
                  </a:ext>
                </a:extLst>
              </p14:cNvPr>
              <p14:cNvContentPartPr/>
              <p14:nvPr/>
            </p14:nvContentPartPr>
            <p14:xfrm>
              <a:off x="7713254" y="5782447"/>
              <a:ext cx="8640" cy="12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371B9B6-EDDA-D16C-19B7-66C9AA43F7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8134" y="5767327"/>
                <a:ext cx="3924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202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A4CE-3F19-3B8F-0537-830FFD94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Prior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6F1A-839F-D87B-1DFD-2791A2A7C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964"/>
            <a:ext cx="10515600" cy="4783999"/>
          </a:xfrm>
        </p:spPr>
        <p:txBody>
          <a:bodyPr/>
          <a:lstStyle/>
          <a:p>
            <a:r>
              <a:rPr lang="en-DE" dirty="0"/>
              <a:t>Describe knowledge about what sensible parameter values are</a:t>
            </a:r>
          </a:p>
          <a:p>
            <a:r>
              <a:rPr lang="en-DE" dirty="0"/>
              <a:t>This knowledge should not come from looking at the data</a:t>
            </a:r>
          </a:p>
          <a:p>
            <a:r>
              <a:rPr lang="en-DE" dirty="0"/>
              <a:t>Often we have no other knowledge, and use uninformative priors (high standard deviation on a normal or lognormal distribution), or a uniform distribution</a:t>
            </a:r>
          </a:p>
          <a:p>
            <a:endParaRPr lang="en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A1BA16-175A-91B7-7C1F-9DC33E537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805" y="4032621"/>
            <a:ext cx="3517826" cy="25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ipy - Python fit uniform distribution - Stack Overflow">
            <a:extLst>
              <a:ext uri="{FF2B5EF4-FFF2-40B4-BE49-F238E27FC236}">
                <a16:creationId xmlns:a16="http://schemas.microsoft.com/office/drawing/2014/main" id="{D1CF5E91-40B3-720A-6026-A9B75DA5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300" y="3852591"/>
            <a:ext cx="4029806" cy="268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D5A75-A295-C6A9-1926-96D8946302BC}"/>
              </a:ext>
            </a:extLst>
          </p:cNvPr>
          <p:cNvSpPr txBox="1"/>
          <p:nvPr/>
        </p:nvSpPr>
        <p:spPr>
          <a:xfrm>
            <a:off x="6300545" y="3667925"/>
            <a:ext cx="217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31025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5;p38">
            <a:extLst>
              <a:ext uri="{FF2B5EF4-FFF2-40B4-BE49-F238E27FC236}">
                <a16:creationId xmlns:a16="http://schemas.microsoft.com/office/drawing/2014/main" id="{CB773DC6-DC03-FC81-1AA5-F03EE1489498}"/>
              </a:ext>
            </a:extLst>
          </p:cNvPr>
          <p:cNvSpPr txBox="1">
            <a:spLocks/>
          </p:cNvSpPr>
          <p:nvPr/>
        </p:nvSpPr>
        <p:spPr>
          <a:xfrm>
            <a:off x="1495181" y="816872"/>
            <a:ext cx="8640417" cy="16415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indent="-463550">
              <a:spcBef>
                <a:spcPts val="0"/>
              </a:spcBef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lang="en-US" dirty="0"/>
              <a:t>The clock model can be </a:t>
            </a:r>
            <a:r>
              <a:rPr lang="en-US" b="1" dirty="0"/>
              <a:t>calibrated </a:t>
            </a:r>
            <a:r>
              <a:rPr lang="en-US" dirty="0"/>
              <a:t>using a </a:t>
            </a:r>
            <a:r>
              <a:rPr lang="en-US" b="1" dirty="0"/>
              <a:t>Node age prior</a:t>
            </a:r>
            <a:endParaRPr lang="en-US" dirty="0"/>
          </a:p>
          <a:p>
            <a:pPr marL="463550" indent="-326390">
              <a:spcBef>
                <a:spcPts val="2000"/>
              </a:spcBef>
              <a:buClr>
                <a:schemeClr val="dk1"/>
              </a:buClr>
              <a:buSzPts val="2160"/>
              <a:buFont typeface="Sorts Mill Goudy"/>
              <a:buNone/>
            </a:pPr>
            <a:endParaRPr lang="en-US" dirty="0"/>
          </a:p>
          <a:p>
            <a:pPr marL="463550" indent="-326390">
              <a:spcBef>
                <a:spcPts val="2000"/>
              </a:spcBef>
              <a:buClr>
                <a:schemeClr val="dk1"/>
              </a:buClr>
              <a:buSzPts val="2160"/>
              <a:buFont typeface="Sorts Mill Goudy"/>
              <a:buNone/>
            </a:pPr>
            <a:endParaRPr lang="en-US" dirty="0"/>
          </a:p>
        </p:txBody>
      </p:sp>
      <p:pic>
        <p:nvPicPr>
          <p:cNvPr id="5" name="Google Shape;487;p38">
            <a:extLst>
              <a:ext uri="{FF2B5EF4-FFF2-40B4-BE49-F238E27FC236}">
                <a16:creationId xmlns:a16="http://schemas.microsoft.com/office/drawing/2014/main" id="{DDA2B59C-212F-6CA1-BB6D-982F2C45EC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270" y="2143594"/>
            <a:ext cx="5314730" cy="42034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8;p38">
            <a:extLst>
              <a:ext uri="{FF2B5EF4-FFF2-40B4-BE49-F238E27FC236}">
                <a16:creationId xmlns:a16="http://schemas.microsoft.com/office/drawing/2014/main" id="{0F6CCE30-D145-4DAE-D3AE-DA82DFDA7FFE}"/>
              </a:ext>
            </a:extLst>
          </p:cNvPr>
          <p:cNvSpPr txBox="1"/>
          <p:nvPr/>
        </p:nvSpPr>
        <p:spPr>
          <a:xfrm>
            <a:off x="6624913" y="2811382"/>
            <a:ext cx="383822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Node calibrations are set as </a:t>
            </a:r>
            <a:r>
              <a:rPr lang="en-US" sz="1800" b="1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prior probability</a:t>
            </a:r>
            <a:r>
              <a:rPr lang="en-US" sz="18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distributions on node age in a Bayesian analysis.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These are usually in the form a probability distribution, with a lower bound set at the age of the calibration fossil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53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FE92-DC70-BA9F-EDB6-024272AD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Node calibration example: Pacific islands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9D8527-44AF-AF80-131E-948E94457EC0}"/>
              </a:ext>
            </a:extLst>
          </p:cNvPr>
          <p:cNvSpPr txBox="1">
            <a:spLocks/>
          </p:cNvSpPr>
          <p:nvPr/>
        </p:nvSpPr>
        <p:spPr>
          <a:xfrm>
            <a:off x="718279" y="2261795"/>
            <a:ext cx="23948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Franklin Gothic Medium" panose="020B0603020102020204" pitchFamily="34" charset="0"/>
              </a:rPr>
              <a:t>Radiocarbon dates for Northern Melanesia, Western Polynesia and Eastern Polynesia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A760A-06B5-E40E-6661-BA283F90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271" y="1959098"/>
            <a:ext cx="7978346" cy="465403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3897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6C57-7968-ADDB-0902-A9079C72E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Radiocarbon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5FD27-FFBA-B943-B45E-932558CC5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053"/>
            <a:ext cx="10515600" cy="4351338"/>
          </a:xfrm>
        </p:spPr>
        <p:txBody>
          <a:bodyPr/>
          <a:lstStyle/>
          <a:p>
            <a:r>
              <a:rPr lang="en-DE" dirty="0"/>
              <a:t>Approximate first arrival in Melanesia, Polynesia and Eastern Polynesia</a:t>
            </a:r>
          </a:p>
          <a:p>
            <a:r>
              <a:rPr lang="en-DE" dirty="0"/>
              <a:t>If we assume this marks the beginning of independent language evolution, this information can be used for node calibration</a:t>
            </a:r>
          </a:p>
          <a:p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B1141-2157-C366-9EDF-5B6FD5E7F5DF}"/>
              </a:ext>
            </a:extLst>
          </p:cNvPr>
          <p:cNvSpPr/>
          <p:nvPr/>
        </p:nvSpPr>
        <p:spPr>
          <a:xfrm>
            <a:off x="302300" y="3572471"/>
            <a:ext cx="11587400" cy="28039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4F4CC-62ED-8050-62F8-93BEFAA6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76" y="3695722"/>
            <a:ext cx="4027059" cy="259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72A80C-2858-856C-B11F-A43362E9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01" y="3695722"/>
            <a:ext cx="4093313" cy="2638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A9288-2B5C-B655-D89E-E79111734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28" y="3756253"/>
            <a:ext cx="3777577" cy="24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98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B032-E5BE-066E-8C3B-B887EA94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Implementing node age calibrations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040CC-6EA4-1A67-6AB9-A00685AC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8379"/>
            <a:ext cx="4988123" cy="49881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254E9-652C-FFF9-A573-8DDCD0625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93" y="1746882"/>
            <a:ext cx="4179045" cy="5111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8609FA-0133-9078-14FE-43E25B077C86}"/>
              </a:ext>
            </a:extLst>
          </p:cNvPr>
          <p:cNvSpPr txBox="1"/>
          <p:nvPr/>
        </p:nvSpPr>
        <p:spPr>
          <a:xfrm>
            <a:off x="2487749" y="176342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 b="1" dirty="0">
                <a:solidFill>
                  <a:srgbClr val="00B050"/>
                </a:solidFill>
              </a:rPr>
              <a:t>1</a:t>
            </a:r>
            <a:endParaRPr lang="en-DE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A57BB-614A-3B6A-12DD-B3AB4D8D48D0}"/>
              </a:ext>
            </a:extLst>
          </p:cNvPr>
          <p:cNvSpPr txBox="1"/>
          <p:nvPr/>
        </p:nvSpPr>
        <p:spPr>
          <a:xfrm>
            <a:off x="6668665" y="566737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 b="1" dirty="0">
                <a:solidFill>
                  <a:srgbClr val="00B050"/>
                </a:solidFill>
              </a:rPr>
              <a:t>1</a:t>
            </a:r>
            <a:endParaRPr lang="en-DE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CBD60-C49D-DD5C-5991-F2D07560F3CC}"/>
              </a:ext>
            </a:extLst>
          </p:cNvPr>
          <p:cNvSpPr txBox="1"/>
          <p:nvPr/>
        </p:nvSpPr>
        <p:spPr>
          <a:xfrm>
            <a:off x="2487749" y="32366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 b="1" dirty="0">
                <a:solidFill>
                  <a:srgbClr val="00B050"/>
                </a:solidFill>
              </a:rPr>
              <a:t>2</a:t>
            </a:r>
            <a:endParaRPr lang="en-DE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C90CC-7AAD-A761-C9D1-EB6EB25DD8E1}"/>
              </a:ext>
            </a:extLst>
          </p:cNvPr>
          <p:cNvSpPr txBox="1"/>
          <p:nvPr/>
        </p:nvSpPr>
        <p:spPr>
          <a:xfrm>
            <a:off x="2291221" y="472417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 b="1" dirty="0">
                <a:solidFill>
                  <a:srgbClr val="00B050"/>
                </a:solidFill>
              </a:rPr>
              <a:t>3</a:t>
            </a:r>
            <a:endParaRPr lang="en-DE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49E14-F460-038D-BFAD-E0BC26AE39CF}"/>
              </a:ext>
            </a:extLst>
          </p:cNvPr>
          <p:cNvSpPr txBox="1"/>
          <p:nvPr/>
        </p:nvSpPr>
        <p:spPr>
          <a:xfrm>
            <a:off x="7855086" y="355051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 b="1" dirty="0">
                <a:solidFill>
                  <a:srgbClr val="00B050"/>
                </a:solidFill>
              </a:rPr>
              <a:t>2</a:t>
            </a:r>
            <a:endParaRPr lang="en-DE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399A83-1DBA-DFD0-0924-371230C0AC68}"/>
              </a:ext>
            </a:extLst>
          </p:cNvPr>
          <p:cNvSpPr txBox="1"/>
          <p:nvPr/>
        </p:nvSpPr>
        <p:spPr>
          <a:xfrm>
            <a:off x="9704251" y="34290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 b="1" dirty="0">
                <a:solidFill>
                  <a:srgbClr val="00B050"/>
                </a:solidFill>
              </a:rPr>
              <a:t>3</a:t>
            </a:r>
            <a:endParaRPr lang="en-DE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77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954F-EE63-F95C-6C9D-DBA88A83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28" y="0"/>
            <a:ext cx="10515600" cy="1325563"/>
          </a:xfrm>
        </p:spPr>
        <p:txBody>
          <a:bodyPr/>
          <a:lstStyle/>
          <a:p>
            <a:r>
              <a:rPr lang="en-DE" dirty="0"/>
              <a:t>Putting it all together: Bayes theorum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36ED04-A0BD-1D77-7161-D93943638CCA}"/>
                  </a:ext>
                </a:extLst>
              </p:cNvPr>
              <p:cNvSpPr txBox="1"/>
              <p:nvPr/>
            </p:nvSpPr>
            <p:spPr>
              <a:xfrm>
                <a:off x="3622254" y="4537816"/>
                <a:ext cx="4686026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36ED04-A0BD-1D77-7161-D9394363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54" y="4537816"/>
                <a:ext cx="4686026" cy="1043042"/>
              </a:xfrm>
              <a:prstGeom prst="rect">
                <a:avLst/>
              </a:prstGeom>
              <a:blipFill>
                <a:blip r:embed="rId3"/>
                <a:stretch>
                  <a:fillRect l="-1622" t="-1205" r="-2432" b="-180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FCD612A-F1DD-CB6F-DC8C-91F99B7B9299}"/>
              </a:ext>
            </a:extLst>
          </p:cNvPr>
          <p:cNvSpPr txBox="1"/>
          <p:nvPr/>
        </p:nvSpPr>
        <p:spPr>
          <a:xfrm>
            <a:off x="2592130" y="4403220"/>
            <a:ext cx="21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Posterior 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9CDF7-AC1E-1DCB-EF8F-F9573DF30181}"/>
              </a:ext>
            </a:extLst>
          </p:cNvPr>
          <p:cNvSpPr txBox="1"/>
          <p:nvPr/>
        </p:nvSpPr>
        <p:spPr>
          <a:xfrm>
            <a:off x="5634527" y="4218554"/>
            <a:ext cx="115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likelihood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ACB27-D1B8-DD09-7A9E-CCFF2701465D}"/>
              </a:ext>
            </a:extLst>
          </p:cNvPr>
          <p:cNvSpPr txBox="1"/>
          <p:nvPr/>
        </p:nvSpPr>
        <p:spPr>
          <a:xfrm>
            <a:off x="7490453" y="414018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F4AE5-8B44-FF0C-F87B-55249BE584D7}"/>
              </a:ext>
            </a:extLst>
          </p:cNvPr>
          <p:cNvSpPr txBox="1"/>
          <p:nvPr/>
        </p:nvSpPr>
        <p:spPr>
          <a:xfrm>
            <a:off x="7584654" y="5522209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odel evidence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3C8B77-2362-9A75-586F-16D32FA9E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53" y="1297924"/>
            <a:ext cx="2660131" cy="18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827BD0F7-46A7-2EAD-F215-833262474DD4}"/>
              </a:ext>
            </a:extLst>
          </p:cNvPr>
          <p:cNvSpPr/>
          <p:nvPr/>
        </p:nvSpPr>
        <p:spPr>
          <a:xfrm rot="5400000">
            <a:off x="7635759" y="3320974"/>
            <a:ext cx="358923" cy="1365810"/>
          </a:xfrm>
          <a:prstGeom prst="righ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04EDB6-74B4-98C9-041F-358D74EB41EC}"/>
              </a:ext>
            </a:extLst>
          </p:cNvPr>
          <p:cNvCxnSpPr>
            <a:cxnSpLocks/>
          </p:cNvCxnSpPr>
          <p:nvPr/>
        </p:nvCxnSpPr>
        <p:spPr>
          <a:xfrm>
            <a:off x="5466459" y="3779174"/>
            <a:ext cx="336135" cy="3993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2D84D5CF-0F12-FC36-B5FB-30E44796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990" y="1536065"/>
            <a:ext cx="1379531" cy="99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05BD97-47A7-18D9-D45F-1EFCEA8ED9FB}"/>
              </a:ext>
            </a:extLst>
          </p:cNvPr>
          <p:cNvSpPr txBox="1"/>
          <p:nvPr/>
        </p:nvSpPr>
        <p:spPr>
          <a:xfrm>
            <a:off x="8292381" y="2554819"/>
            <a:ext cx="151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3. P</a:t>
            </a:r>
            <a:r>
              <a:rPr lang="en-DE" b="1" dirty="0"/>
              <a:t>rior probabilities of model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EB23B0-18DE-9B9B-3E48-F2D4F7FAB737}"/>
              </a:ext>
            </a:extLst>
          </p:cNvPr>
          <p:cNvSpPr txBox="1"/>
          <p:nvPr/>
        </p:nvSpPr>
        <p:spPr>
          <a:xfrm>
            <a:off x="3583535" y="2254526"/>
            <a:ext cx="20509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1. Likelihood: </a:t>
            </a:r>
            <a:r>
              <a:rPr lang="en-DE" dirty="0"/>
              <a:t>probability of the data given the tree and parameter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06CB0E-C91D-1C72-321C-29B99F8F3A16}"/>
              </a:ext>
            </a:extLst>
          </p:cNvPr>
          <p:cNvSpPr txBox="1"/>
          <p:nvPr/>
        </p:nvSpPr>
        <p:spPr>
          <a:xfrm>
            <a:off x="6188709" y="2868527"/>
            <a:ext cx="166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2. </a:t>
            </a:r>
            <a:r>
              <a:rPr lang="en-US" b="1" dirty="0"/>
              <a:t>Probability of the tree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362067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15DA-9FB1-821E-8D0A-7DB46233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phylogenetics?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DF48DE-DEB0-2802-3BA6-8331C614B5FE}"/>
              </a:ext>
            </a:extLst>
          </p:cNvPr>
          <p:cNvSpPr txBox="1">
            <a:spLocks/>
          </p:cNvSpPr>
          <p:nvPr/>
        </p:nvSpPr>
        <p:spPr>
          <a:xfrm>
            <a:off x="722651" y="1507371"/>
            <a:ext cx="10746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It does NOT involve overall similarity measures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30BC8E-07D6-4279-89CF-50BCDE88A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67008"/>
              </p:ext>
            </p:extLst>
          </p:nvPr>
        </p:nvGraphicFramePr>
        <p:xfrm>
          <a:off x="1669263" y="305816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62057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82060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Linguistics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Phenetics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Lexicostatistics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853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362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7A7FE8-C372-E511-3275-E945426D2BE1}"/>
              </a:ext>
            </a:extLst>
          </p:cNvPr>
          <p:cNvSpPr/>
          <p:nvPr/>
        </p:nvSpPr>
        <p:spPr>
          <a:xfrm>
            <a:off x="3706133" y="867058"/>
            <a:ext cx="1333144" cy="105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Stored </a:t>
            </a:r>
            <a:r>
              <a:rPr lang="en-DE" dirty="0"/>
              <a:t>parameter 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4A3933-E3C4-B881-608D-C68D45BF5A64}"/>
              </a:ext>
            </a:extLst>
          </p:cNvPr>
          <p:cNvSpPr/>
          <p:nvPr/>
        </p:nvSpPr>
        <p:spPr>
          <a:xfrm>
            <a:off x="5039277" y="867058"/>
            <a:ext cx="1333144" cy="105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Stored tree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E3C4E-AC8C-0959-8766-5A9C3F94A263}"/>
              </a:ext>
            </a:extLst>
          </p:cNvPr>
          <p:cNvSpPr/>
          <p:nvPr/>
        </p:nvSpPr>
        <p:spPr>
          <a:xfrm>
            <a:off x="4360027" y="3757992"/>
            <a:ext cx="1333144" cy="105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posterior probability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AAA97-1549-11DF-773C-D5C254B6F6D7}"/>
              </a:ext>
            </a:extLst>
          </p:cNvPr>
          <p:cNvSpPr/>
          <p:nvPr/>
        </p:nvSpPr>
        <p:spPr>
          <a:xfrm>
            <a:off x="3940786" y="2352712"/>
            <a:ext cx="2310214" cy="105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Propose new values and/or tree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70D38-5ECA-AA5D-1788-8CD9F1CC74BD}"/>
              </a:ext>
            </a:extLst>
          </p:cNvPr>
          <p:cNvSpPr/>
          <p:nvPr/>
        </p:nvSpPr>
        <p:spPr>
          <a:xfrm>
            <a:off x="2757643" y="5287049"/>
            <a:ext cx="2022284" cy="105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probability higher?</a:t>
            </a: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D2FFBA-360A-554A-2525-B301EE2DAE1A}"/>
              </a:ext>
            </a:extLst>
          </p:cNvPr>
          <p:cNvSpPr/>
          <p:nvPr/>
        </p:nvSpPr>
        <p:spPr>
          <a:xfrm>
            <a:off x="904927" y="3652933"/>
            <a:ext cx="1333144" cy="105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accept</a:t>
            </a:r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FEEBB1-A7CD-2541-1E73-A6CB3159F611}"/>
              </a:ext>
            </a:extLst>
          </p:cNvPr>
          <p:cNvSpPr/>
          <p:nvPr/>
        </p:nvSpPr>
        <p:spPr>
          <a:xfrm>
            <a:off x="9148271" y="3251674"/>
            <a:ext cx="1333144" cy="105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reject</a:t>
            </a:r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AE0A3-3ACF-1D34-E7ED-7265D70C7FA0}"/>
              </a:ext>
            </a:extLst>
          </p:cNvPr>
          <p:cNvSpPr/>
          <p:nvPr/>
        </p:nvSpPr>
        <p:spPr>
          <a:xfrm>
            <a:off x="5459337" y="5287049"/>
            <a:ext cx="2169129" cy="105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probability lower?</a:t>
            </a:r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673B54-7AD3-09D7-7D9B-8547A2D8D405}"/>
              </a:ext>
            </a:extLst>
          </p:cNvPr>
          <p:cNvSpPr/>
          <p:nvPr/>
        </p:nvSpPr>
        <p:spPr>
          <a:xfrm>
            <a:off x="612447" y="1743341"/>
            <a:ext cx="1760541" cy="105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Replace stored parameters and tree</a:t>
            </a:r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B32F3-4F98-91DF-85F0-434C94B833B0}"/>
              </a:ext>
            </a:extLst>
          </p:cNvPr>
          <p:cNvSpPr/>
          <p:nvPr/>
        </p:nvSpPr>
        <p:spPr>
          <a:xfrm>
            <a:off x="9148271" y="1213502"/>
            <a:ext cx="1333144" cy="14271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Discard proposed tree and parameter values</a:t>
            </a:r>
            <a:endParaRPr lang="en-D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C7203F-C3BA-43BD-74A4-D20ADF8CA53F}"/>
              </a:ext>
            </a:extLst>
          </p:cNvPr>
          <p:cNvCxnSpPr>
            <a:cxnSpLocks/>
          </p:cNvCxnSpPr>
          <p:nvPr/>
        </p:nvCxnSpPr>
        <p:spPr>
          <a:xfrm>
            <a:off x="5039277" y="1926736"/>
            <a:ext cx="0" cy="425976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83B3AB-746D-FEBD-DCC4-E669DE9B2E41}"/>
              </a:ext>
            </a:extLst>
          </p:cNvPr>
          <p:cNvCxnSpPr>
            <a:cxnSpLocks/>
          </p:cNvCxnSpPr>
          <p:nvPr/>
        </p:nvCxnSpPr>
        <p:spPr>
          <a:xfrm>
            <a:off x="5002809" y="3355537"/>
            <a:ext cx="0" cy="425976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4237EB-9368-6D26-D3C8-C5CF11CE6D42}"/>
              </a:ext>
            </a:extLst>
          </p:cNvPr>
          <p:cNvCxnSpPr>
            <a:cxnSpLocks/>
          </p:cNvCxnSpPr>
          <p:nvPr/>
        </p:nvCxnSpPr>
        <p:spPr>
          <a:xfrm flipH="1">
            <a:off x="4074077" y="4817670"/>
            <a:ext cx="705850" cy="566109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94B1C4-473A-5C96-6B78-DF7AB980C18D}"/>
              </a:ext>
            </a:extLst>
          </p:cNvPr>
          <p:cNvCxnSpPr>
            <a:cxnSpLocks/>
          </p:cNvCxnSpPr>
          <p:nvPr/>
        </p:nvCxnSpPr>
        <p:spPr>
          <a:xfrm>
            <a:off x="5267877" y="4817670"/>
            <a:ext cx="983123" cy="469379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6EAB6B-4633-44E7-156A-EFBF97664DA2}"/>
              </a:ext>
            </a:extLst>
          </p:cNvPr>
          <p:cNvCxnSpPr>
            <a:cxnSpLocks/>
          </p:cNvCxnSpPr>
          <p:nvPr/>
        </p:nvCxnSpPr>
        <p:spPr>
          <a:xfrm flipH="1" flipV="1">
            <a:off x="2239189" y="4442079"/>
            <a:ext cx="1051051" cy="84497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CE0D62-156C-E176-1347-2B7E004AE4F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492717" y="2803019"/>
            <a:ext cx="1" cy="84991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90E955-15A2-2495-4FAE-6E53DAB2CB95}"/>
              </a:ext>
            </a:extLst>
          </p:cNvPr>
          <p:cNvCxnSpPr>
            <a:cxnSpLocks/>
          </p:cNvCxnSpPr>
          <p:nvPr/>
        </p:nvCxnSpPr>
        <p:spPr>
          <a:xfrm flipV="1">
            <a:off x="1519727" y="1126067"/>
            <a:ext cx="2186406" cy="61727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F3D3FCD-7CA2-2FDB-252D-AE62CFDFC2C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372421" y="1247213"/>
            <a:ext cx="2775850" cy="67986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EFEDA3C-5B15-8978-FF62-08CF4FA0B8CA}"/>
              </a:ext>
            </a:extLst>
          </p:cNvPr>
          <p:cNvCxnSpPr>
            <a:cxnSpLocks/>
            <a:stCxn id="10" idx="0"/>
            <a:endCxn id="13" idx="2"/>
          </p:cNvCxnSpPr>
          <p:nvPr/>
        </p:nvCxnSpPr>
        <p:spPr>
          <a:xfrm flipV="1">
            <a:off x="9814843" y="2640650"/>
            <a:ext cx="0" cy="61102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0E02A34-0E76-C4A0-EAF2-6E06A831EC5A}"/>
              </a:ext>
            </a:extLst>
          </p:cNvPr>
          <p:cNvSpPr/>
          <p:nvPr/>
        </p:nvSpPr>
        <p:spPr>
          <a:xfrm>
            <a:off x="1710267" y="4707467"/>
            <a:ext cx="4216400" cy="2058494"/>
          </a:xfrm>
          <a:custGeom>
            <a:avLst/>
            <a:gdLst>
              <a:gd name="connsiteX0" fmla="*/ 4216400 w 4216400"/>
              <a:gd name="connsiteY0" fmla="*/ 1651000 h 2058494"/>
              <a:gd name="connsiteX1" fmla="*/ 2540000 w 4216400"/>
              <a:gd name="connsiteY1" fmla="*/ 1955800 h 2058494"/>
              <a:gd name="connsiteX2" fmla="*/ 660400 w 4216400"/>
              <a:gd name="connsiteY2" fmla="*/ 1879600 h 2058494"/>
              <a:gd name="connsiteX3" fmla="*/ 0 w 4216400"/>
              <a:gd name="connsiteY3" fmla="*/ 0 h 205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6400" h="2058494">
                <a:moveTo>
                  <a:pt x="4216400" y="1651000"/>
                </a:moveTo>
                <a:cubicBezTo>
                  <a:pt x="3674533" y="1784350"/>
                  <a:pt x="3132667" y="1917700"/>
                  <a:pt x="2540000" y="1955800"/>
                </a:cubicBezTo>
                <a:cubicBezTo>
                  <a:pt x="1947333" y="1993900"/>
                  <a:pt x="1083733" y="2205567"/>
                  <a:pt x="660400" y="1879600"/>
                </a:cubicBezTo>
                <a:cubicBezTo>
                  <a:pt x="237067" y="1553633"/>
                  <a:pt x="122767" y="287867"/>
                  <a:pt x="0" y="0"/>
                </a:cubicBezTo>
              </a:path>
            </a:pathLst>
          </a:custGeom>
          <a:noFill/>
          <a:ln w="57150"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FB355BCE-03BB-E3CE-6B33-63443C3B642F}"/>
              </a:ext>
            </a:extLst>
          </p:cNvPr>
          <p:cNvSpPr/>
          <p:nvPr/>
        </p:nvSpPr>
        <p:spPr>
          <a:xfrm>
            <a:off x="6891867" y="4351867"/>
            <a:ext cx="3073400" cy="2376851"/>
          </a:xfrm>
          <a:custGeom>
            <a:avLst/>
            <a:gdLst>
              <a:gd name="connsiteX0" fmla="*/ 0 w 3073400"/>
              <a:gd name="connsiteY0" fmla="*/ 2006600 h 2376851"/>
              <a:gd name="connsiteX1" fmla="*/ 889000 w 3073400"/>
              <a:gd name="connsiteY1" fmla="*/ 2336800 h 2376851"/>
              <a:gd name="connsiteX2" fmla="*/ 2717800 w 3073400"/>
              <a:gd name="connsiteY2" fmla="*/ 1193800 h 2376851"/>
              <a:gd name="connsiteX3" fmla="*/ 3073400 w 3073400"/>
              <a:gd name="connsiteY3" fmla="*/ 0 h 237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3400" h="2376851">
                <a:moveTo>
                  <a:pt x="0" y="2006600"/>
                </a:moveTo>
                <a:cubicBezTo>
                  <a:pt x="218016" y="2239433"/>
                  <a:pt x="436033" y="2472267"/>
                  <a:pt x="889000" y="2336800"/>
                </a:cubicBezTo>
                <a:cubicBezTo>
                  <a:pt x="1341967" y="2201333"/>
                  <a:pt x="2353733" y="1583267"/>
                  <a:pt x="2717800" y="1193800"/>
                </a:cubicBezTo>
                <a:cubicBezTo>
                  <a:pt x="3081867" y="804333"/>
                  <a:pt x="3005667" y="198967"/>
                  <a:pt x="3073400" y="0"/>
                </a:cubicBezTo>
              </a:path>
            </a:pathLst>
          </a:custGeom>
          <a:ln w="5715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833AFE-EF91-6D61-4466-3AD898B442F1}"/>
              </a:ext>
            </a:extLst>
          </p:cNvPr>
          <p:cNvSpPr/>
          <p:nvPr/>
        </p:nvSpPr>
        <p:spPr>
          <a:xfrm>
            <a:off x="263711" y="202483"/>
            <a:ext cx="1446556" cy="1059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every XXX generations</a:t>
            </a:r>
            <a:endParaRPr lang="en-DE" dirty="0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D52F21D0-873A-4DA4-AC28-9E76534F8B54}"/>
              </a:ext>
            </a:extLst>
          </p:cNvPr>
          <p:cNvSpPr/>
          <p:nvPr/>
        </p:nvSpPr>
        <p:spPr>
          <a:xfrm>
            <a:off x="1608667" y="486303"/>
            <a:ext cx="3251200" cy="385764"/>
          </a:xfrm>
          <a:custGeom>
            <a:avLst/>
            <a:gdLst>
              <a:gd name="connsiteX0" fmla="*/ 3251200 w 3251200"/>
              <a:gd name="connsiteY0" fmla="*/ 385764 h 385764"/>
              <a:gd name="connsiteX1" fmla="*/ 1397000 w 3251200"/>
              <a:gd name="connsiteY1" fmla="*/ 55564 h 385764"/>
              <a:gd name="connsiteX2" fmla="*/ 0 w 3251200"/>
              <a:gd name="connsiteY2" fmla="*/ 4764 h 38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385764">
                <a:moveTo>
                  <a:pt x="3251200" y="385764"/>
                </a:moveTo>
                <a:cubicBezTo>
                  <a:pt x="2595033" y="252414"/>
                  <a:pt x="1938867" y="119064"/>
                  <a:pt x="1397000" y="55564"/>
                </a:cubicBezTo>
                <a:cubicBezTo>
                  <a:pt x="855133" y="-7936"/>
                  <a:pt x="228600" y="-3703"/>
                  <a:pt x="0" y="4764"/>
                </a:cubicBezTo>
              </a:path>
            </a:pathLst>
          </a:custGeom>
          <a:ln w="5715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9EF1D-FEAD-2278-89AD-3792B5519BF4}"/>
              </a:ext>
            </a:extLst>
          </p:cNvPr>
          <p:cNvSpPr txBox="1"/>
          <p:nvPr/>
        </p:nvSpPr>
        <p:spPr>
          <a:xfrm>
            <a:off x="4606447" y="42483"/>
            <a:ext cx="387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Markov Chain Monte Carlo</a:t>
            </a:r>
          </a:p>
        </p:txBody>
      </p:sp>
    </p:spTree>
    <p:extLst>
      <p:ext uri="{BB962C8B-B14F-4D97-AF65-F5344CB8AC3E}">
        <p14:creationId xmlns:p14="http://schemas.microsoft.com/office/powerpoint/2010/main" val="3799680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D77B-C99B-72E6-287B-E3BB46EB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338" y="156528"/>
            <a:ext cx="2636478" cy="889663"/>
          </a:xfrm>
        </p:spPr>
        <p:txBody>
          <a:bodyPr/>
          <a:lstStyle/>
          <a:p>
            <a:r>
              <a:rPr lang="en-DE" dirty="0"/>
              <a:t>Operators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9F44FD6B-B7BF-EAF8-24DC-35E7BFF32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61" y="2098598"/>
            <a:ext cx="1408593" cy="150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A07EFD-2953-B64C-CF1D-DC1D7AA54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187" y="2098599"/>
            <a:ext cx="1408593" cy="1502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7C0752-6572-AC06-D218-B54DFF2ACF2B}"/>
              </a:ext>
            </a:extLst>
          </p:cNvPr>
          <p:cNvCxnSpPr/>
          <p:nvPr/>
        </p:nvCxnSpPr>
        <p:spPr>
          <a:xfrm flipH="1">
            <a:off x="2145554" y="2694440"/>
            <a:ext cx="177800" cy="8212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761373B4-FE9B-597D-C212-840B72C4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301" y="2246567"/>
            <a:ext cx="1408593" cy="150250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AECF32CA-D69C-45F9-CF5B-178D0BF0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68" y="4711562"/>
            <a:ext cx="1408593" cy="150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4F4AA-6280-61D8-E4C7-314204F16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430" y="2246567"/>
            <a:ext cx="1408594" cy="15025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1546B1D7-31BD-07C2-10D0-EFA11371B703}"/>
              </a:ext>
            </a:extLst>
          </p:cNvPr>
          <p:cNvSpPr/>
          <p:nvPr/>
        </p:nvSpPr>
        <p:spPr>
          <a:xfrm>
            <a:off x="6966798" y="2615925"/>
            <a:ext cx="685800" cy="102557"/>
          </a:xfrm>
          <a:custGeom>
            <a:avLst/>
            <a:gdLst>
              <a:gd name="connsiteX0" fmla="*/ 685800 w 685800"/>
              <a:gd name="connsiteY0" fmla="*/ 42333 h 102557"/>
              <a:gd name="connsiteX1" fmla="*/ 254000 w 685800"/>
              <a:gd name="connsiteY1" fmla="*/ 101600 h 102557"/>
              <a:gd name="connsiteX2" fmla="*/ 0 w 685800"/>
              <a:gd name="connsiteY2" fmla="*/ 0 h 102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" h="102557">
                <a:moveTo>
                  <a:pt x="685800" y="42333"/>
                </a:moveTo>
                <a:cubicBezTo>
                  <a:pt x="527050" y="75494"/>
                  <a:pt x="368300" y="108656"/>
                  <a:pt x="254000" y="101600"/>
                </a:cubicBezTo>
                <a:cubicBezTo>
                  <a:pt x="139700" y="94545"/>
                  <a:pt x="0" y="0"/>
                  <a:pt x="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B6343A-18BA-A1DE-DBF7-855CEA087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997" y="4711562"/>
            <a:ext cx="1408594" cy="1502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6C7927-5C51-5B19-2E81-47F18EA8A53D}"/>
              </a:ext>
            </a:extLst>
          </p:cNvPr>
          <p:cNvCxnSpPr/>
          <p:nvPr/>
        </p:nvCxnSpPr>
        <p:spPr>
          <a:xfrm flipH="1">
            <a:off x="4593868" y="5298937"/>
            <a:ext cx="69296" cy="795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C6C9F0-B5A3-C9FC-AEAA-0A201F709D21}"/>
              </a:ext>
            </a:extLst>
          </p:cNvPr>
          <p:cNvCxnSpPr>
            <a:cxnSpLocks/>
          </p:cNvCxnSpPr>
          <p:nvPr/>
        </p:nvCxnSpPr>
        <p:spPr>
          <a:xfrm>
            <a:off x="3123343" y="3020012"/>
            <a:ext cx="59203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9C5882-901C-2AF4-E056-810ABD0A8544}"/>
              </a:ext>
            </a:extLst>
          </p:cNvPr>
          <p:cNvCxnSpPr>
            <a:cxnSpLocks/>
          </p:cNvCxnSpPr>
          <p:nvPr/>
        </p:nvCxnSpPr>
        <p:spPr>
          <a:xfrm>
            <a:off x="8198587" y="3136230"/>
            <a:ext cx="59203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BD8616-6562-5C2C-DB5C-1526BAB7DACA}"/>
              </a:ext>
            </a:extLst>
          </p:cNvPr>
          <p:cNvCxnSpPr>
            <a:cxnSpLocks/>
          </p:cNvCxnSpPr>
          <p:nvPr/>
        </p:nvCxnSpPr>
        <p:spPr>
          <a:xfrm>
            <a:off x="5463154" y="5500463"/>
            <a:ext cx="59203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718AD08-3C28-55BD-F9C5-B6B44EB92F41}"/>
              </a:ext>
            </a:extLst>
          </p:cNvPr>
          <p:cNvSpPr/>
          <p:nvPr/>
        </p:nvSpPr>
        <p:spPr>
          <a:xfrm>
            <a:off x="2254057" y="2373100"/>
            <a:ext cx="773593" cy="646912"/>
          </a:xfrm>
          <a:prstGeom prst="rect">
            <a:avLst/>
          </a:prstGeom>
          <a:solidFill>
            <a:srgbClr val="BFDFF5">
              <a:alpha val="21961"/>
            </a:srgb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76AC87-D519-87C4-D9ED-5EC80637A9E7}"/>
              </a:ext>
            </a:extLst>
          </p:cNvPr>
          <p:cNvSpPr/>
          <p:nvPr/>
        </p:nvSpPr>
        <p:spPr>
          <a:xfrm>
            <a:off x="4580483" y="3060868"/>
            <a:ext cx="773593" cy="646912"/>
          </a:xfrm>
          <a:prstGeom prst="rect">
            <a:avLst/>
          </a:prstGeom>
          <a:solidFill>
            <a:srgbClr val="BFDFF5">
              <a:alpha val="21961"/>
            </a:srgb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CA8AB8-BEF8-D265-3915-446D70AB52CE}"/>
              </a:ext>
            </a:extLst>
          </p:cNvPr>
          <p:cNvSpPr/>
          <p:nvPr/>
        </p:nvSpPr>
        <p:spPr>
          <a:xfrm>
            <a:off x="7426605" y="2528413"/>
            <a:ext cx="773593" cy="210673"/>
          </a:xfrm>
          <a:prstGeom prst="rect">
            <a:avLst/>
          </a:prstGeom>
          <a:solidFill>
            <a:srgbClr val="BFDFF5">
              <a:alpha val="21961"/>
            </a:srgb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87191-C839-32F7-4222-37D4B3C9D364}"/>
              </a:ext>
            </a:extLst>
          </p:cNvPr>
          <p:cNvSpPr/>
          <p:nvPr/>
        </p:nvSpPr>
        <p:spPr>
          <a:xfrm>
            <a:off x="9268930" y="2887823"/>
            <a:ext cx="773593" cy="210673"/>
          </a:xfrm>
          <a:prstGeom prst="rect">
            <a:avLst/>
          </a:prstGeom>
          <a:solidFill>
            <a:srgbClr val="BFDFF5">
              <a:alpha val="21961"/>
            </a:srgb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C47990-D363-3C14-E38C-9CDEF743D419}"/>
              </a:ext>
            </a:extLst>
          </p:cNvPr>
          <p:cNvSpPr/>
          <p:nvPr/>
        </p:nvSpPr>
        <p:spPr>
          <a:xfrm>
            <a:off x="4663164" y="4991085"/>
            <a:ext cx="773593" cy="603200"/>
          </a:xfrm>
          <a:prstGeom prst="rect">
            <a:avLst/>
          </a:prstGeom>
          <a:solidFill>
            <a:srgbClr val="BFDFF5">
              <a:alpha val="21961"/>
            </a:srgb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22B379-D994-7822-79A4-C7BFCE21042B}"/>
              </a:ext>
            </a:extLst>
          </p:cNvPr>
          <p:cNvSpPr/>
          <p:nvPr/>
        </p:nvSpPr>
        <p:spPr>
          <a:xfrm>
            <a:off x="7011802" y="5696870"/>
            <a:ext cx="773593" cy="603200"/>
          </a:xfrm>
          <a:prstGeom prst="rect">
            <a:avLst/>
          </a:prstGeom>
          <a:solidFill>
            <a:srgbClr val="BFDFF5">
              <a:alpha val="21961"/>
            </a:srgb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F48024-522E-1062-FC85-BDDC457F3983}"/>
              </a:ext>
            </a:extLst>
          </p:cNvPr>
          <p:cNvSpPr/>
          <p:nvPr/>
        </p:nvSpPr>
        <p:spPr>
          <a:xfrm>
            <a:off x="1867260" y="3441599"/>
            <a:ext cx="773593" cy="210673"/>
          </a:xfrm>
          <a:prstGeom prst="rect">
            <a:avLst/>
          </a:prstGeom>
          <a:solidFill>
            <a:schemeClr val="accent2">
              <a:lumMod val="40000"/>
              <a:lumOff val="60000"/>
              <a:alpha val="21961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2F8A80-6912-F50E-1A94-C4AAF6919E74}"/>
              </a:ext>
            </a:extLst>
          </p:cNvPr>
          <p:cNvSpPr/>
          <p:nvPr/>
        </p:nvSpPr>
        <p:spPr>
          <a:xfrm>
            <a:off x="4193685" y="2405903"/>
            <a:ext cx="773593" cy="210673"/>
          </a:xfrm>
          <a:prstGeom prst="rect">
            <a:avLst/>
          </a:prstGeom>
          <a:solidFill>
            <a:schemeClr val="accent2">
              <a:lumMod val="40000"/>
              <a:lumOff val="60000"/>
              <a:alpha val="21961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91EA2-2059-1C8D-D81E-ACF119767BC9}"/>
              </a:ext>
            </a:extLst>
          </p:cNvPr>
          <p:cNvSpPr txBox="1"/>
          <p:nvPr/>
        </p:nvSpPr>
        <p:spPr>
          <a:xfrm>
            <a:off x="2094614" y="1648047"/>
            <a:ext cx="203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Exchange operator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6F876-7B95-8234-6EDD-E752D4F56888}"/>
              </a:ext>
            </a:extLst>
          </p:cNvPr>
          <p:cNvSpPr txBox="1"/>
          <p:nvPr/>
        </p:nvSpPr>
        <p:spPr>
          <a:xfrm>
            <a:off x="7624591" y="1677834"/>
            <a:ext cx="238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Subtree slide operator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4DE8EA-7511-E925-0A0F-B7E5A065EB10}"/>
              </a:ext>
            </a:extLst>
          </p:cNvPr>
          <p:cNvSpPr txBox="1"/>
          <p:nvPr/>
        </p:nvSpPr>
        <p:spPr>
          <a:xfrm>
            <a:off x="4459633" y="4222972"/>
            <a:ext cx="258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Wilson-Balding operator</a:t>
            </a:r>
          </a:p>
        </p:txBody>
      </p:sp>
    </p:spTree>
    <p:extLst>
      <p:ext uri="{BB962C8B-B14F-4D97-AF65-F5344CB8AC3E}">
        <p14:creationId xmlns:p14="http://schemas.microsoft.com/office/powerpoint/2010/main" val="2683969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00DD-3182-4746-EB3A-934D62F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749DAA-94E8-0D76-776C-09C6303BE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130" y="826558"/>
            <a:ext cx="7414551" cy="5768975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F12F6F-0743-7799-2DE0-53BBC761B291}"/>
              </a:ext>
            </a:extLst>
          </p:cNvPr>
          <p:cNvCxnSpPr/>
          <p:nvPr/>
        </p:nvCxnSpPr>
        <p:spPr>
          <a:xfrm flipV="1">
            <a:off x="3386667" y="1405467"/>
            <a:ext cx="2997200" cy="436880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F6723D-8941-9F3C-0BA3-66A359359EEE}"/>
              </a:ext>
            </a:extLst>
          </p:cNvPr>
          <p:cNvCxnSpPr>
            <a:cxnSpLocks/>
          </p:cNvCxnSpPr>
          <p:nvPr/>
        </p:nvCxnSpPr>
        <p:spPr>
          <a:xfrm>
            <a:off x="7069667" y="1405467"/>
            <a:ext cx="248270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495385-7948-9B5F-6312-14F0A4947EEC}"/>
              </a:ext>
            </a:extLst>
          </p:cNvPr>
          <p:cNvSpPr txBox="1"/>
          <p:nvPr/>
        </p:nvSpPr>
        <p:spPr>
          <a:xfrm rot="18312323">
            <a:off x="3716485" y="3470866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Burn-in</a:t>
            </a:r>
            <a:endParaRPr lang="en-DE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DD17F-A972-4E22-4B18-EC7FE5E002FD}"/>
              </a:ext>
            </a:extLst>
          </p:cNvPr>
          <p:cNvSpPr txBox="1"/>
          <p:nvPr/>
        </p:nvSpPr>
        <p:spPr>
          <a:xfrm>
            <a:off x="7323285" y="1461157"/>
            <a:ext cx="1764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Stationary</a:t>
            </a:r>
            <a:endParaRPr lang="en-DE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36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5CE6-A11F-3D15-7C5F-55AA5E2A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Good and bad chains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01793-F7C4-2E96-6E38-B396D7F3E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905" y="3310677"/>
            <a:ext cx="3621956" cy="31675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93E5-98FF-31FF-AA0A-369785282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205" y="3310677"/>
            <a:ext cx="3669316" cy="3182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B91DA-08BF-77D7-066B-6E0F360B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720" y="3310676"/>
            <a:ext cx="3785298" cy="3063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B4847F-4632-FE3D-DADC-20FF4817CB85}"/>
              </a:ext>
            </a:extLst>
          </p:cNvPr>
          <p:cNvSpPr txBox="1"/>
          <p:nvPr/>
        </p:nvSpPr>
        <p:spPr>
          <a:xfrm>
            <a:off x="1602858" y="2202343"/>
            <a:ext cx="4492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5400" dirty="0"/>
              <a:t>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526A0-A9E2-3872-7120-5E942466FF55}"/>
              </a:ext>
            </a:extLst>
          </p:cNvPr>
          <p:cNvSpPr txBox="1"/>
          <p:nvPr/>
        </p:nvSpPr>
        <p:spPr>
          <a:xfrm>
            <a:off x="5646774" y="2225012"/>
            <a:ext cx="4492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5400" dirty="0"/>
              <a:t>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7E55D-14E1-8AE0-C2B0-FED26D7C6CB3}"/>
              </a:ext>
            </a:extLst>
          </p:cNvPr>
          <p:cNvSpPr txBox="1"/>
          <p:nvPr/>
        </p:nvSpPr>
        <p:spPr>
          <a:xfrm>
            <a:off x="9725725" y="2271493"/>
            <a:ext cx="4492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54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3137331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2DFE-EF9A-BC3E-AED7-1CCDA896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end result is a sample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7C9F09-1913-FB70-CD06-29B2C1038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69579"/>
              </p:ext>
            </p:extLst>
          </p:nvPr>
        </p:nvGraphicFramePr>
        <p:xfrm>
          <a:off x="1184223" y="1716860"/>
          <a:ext cx="9009084" cy="43921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0757">
                  <a:extLst>
                    <a:ext uri="{9D8B030D-6E8A-4147-A177-3AD203B41FA5}">
                      <a16:colId xmlns:a16="http://schemas.microsoft.com/office/drawing/2014/main" val="1492667262"/>
                    </a:ext>
                  </a:extLst>
                </a:gridCol>
                <a:gridCol w="750757">
                  <a:extLst>
                    <a:ext uri="{9D8B030D-6E8A-4147-A177-3AD203B41FA5}">
                      <a16:colId xmlns:a16="http://schemas.microsoft.com/office/drawing/2014/main" val="3233733718"/>
                    </a:ext>
                  </a:extLst>
                </a:gridCol>
                <a:gridCol w="750757">
                  <a:extLst>
                    <a:ext uri="{9D8B030D-6E8A-4147-A177-3AD203B41FA5}">
                      <a16:colId xmlns:a16="http://schemas.microsoft.com/office/drawing/2014/main" val="2237460081"/>
                    </a:ext>
                  </a:extLst>
                </a:gridCol>
                <a:gridCol w="750757">
                  <a:extLst>
                    <a:ext uri="{9D8B030D-6E8A-4147-A177-3AD203B41FA5}">
                      <a16:colId xmlns:a16="http://schemas.microsoft.com/office/drawing/2014/main" val="3477148141"/>
                    </a:ext>
                  </a:extLst>
                </a:gridCol>
                <a:gridCol w="750757">
                  <a:extLst>
                    <a:ext uri="{9D8B030D-6E8A-4147-A177-3AD203B41FA5}">
                      <a16:colId xmlns:a16="http://schemas.microsoft.com/office/drawing/2014/main" val="505637934"/>
                    </a:ext>
                  </a:extLst>
                </a:gridCol>
                <a:gridCol w="750757">
                  <a:extLst>
                    <a:ext uri="{9D8B030D-6E8A-4147-A177-3AD203B41FA5}">
                      <a16:colId xmlns:a16="http://schemas.microsoft.com/office/drawing/2014/main" val="2387927010"/>
                    </a:ext>
                  </a:extLst>
                </a:gridCol>
                <a:gridCol w="750757">
                  <a:extLst>
                    <a:ext uri="{9D8B030D-6E8A-4147-A177-3AD203B41FA5}">
                      <a16:colId xmlns:a16="http://schemas.microsoft.com/office/drawing/2014/main" val="3215957512"/>
                    </a:ext>
                  </a:extLst>
                </a:gridCol>
                <a:gridCol w="750757">
                  <a:extLst>
                    <a:ext uri="{9D8B030D-6E8A-4147-A177-3AD203B41FA5}">
                      <a16:colId xmlns:a16="http://schemas.microsoft.com/office/drawing/2014/main" val="3940784398"/>
                    </a:ext>
                  </a:extLst>
                </a:gridCol>
                <a:gridCol w="750757">
                  <a:extLst>
                    <a:ext uri="{9D8B030D-6E8A-4147-A177-3AD203B41FA5}">
                      <a16:colId xmlns:a16="http://schemas.microsoft.com/office/drawing/2014/main" val="51352167"/>
                    </a:ext>
                  </a:extLst>
                </a:gridCol>
                <a:gridCol w="750757">
                  <a:extLst>
                    <a:ext uri="{9D8B030D-6E8A-4147-A177-3AD203B41FA5}">
                      <a16:colId xmlns:a16="http://schemas.microsoft.com/office/drawing/2014/main" val="520597090"/>
                    </a:ext>
                  </a:extLst>
                </a:gridCol>
                <a:gridCol w="750757">
                  <a:extLst>
                    <a:ext uri="{9D8B030D-6E8A-4147-A177-3AD203B41FA5}">
                      <a16:colId xmlns:a16="http://schemas.microsoft.com/office/drawing/2014/main" val="2949886201"/>
                    </a:ext>
                  </a:extLst>
                </a:gridCol>
                <a:gridCol w="750757">
                  <a:extLst>
                    <a:ext uri="{9D8B030D-6E8A-4147-A177-3AD203B41FA5}">
                      <a16:colId xmlns:a16="http://schemas.microsoft.com/office/drawing/2014/main" val="4083832473"/>
                    </a:ext>
                  </a:extLst>
                </a:gridCol>
              </a:tblGrid>
              <a:tr h="500596"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Sample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posterior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likelihood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prior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Tree model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birth rate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covarion alpha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covarion switch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frequency absent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frequency present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clock mean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clock standard dev</a:t>
                      </a:r>
                      <a:endParaRPr lang="en-GB" sz="1100" b="1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29193"/>
                  </a:ext>
                </a:extLst>
              </a:tr>
              <a:tr h="385074"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10000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-16826.3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-16430.0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-396.4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-339.8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9.86E-04</a:t>
                      </a:r>
                      <a:endParaRPr lang="en-GB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0.0394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0.4450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0.9535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0.0465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5.14E-05</a:t>
                      </a:r>
                      <a:endParaRPr lang="en-GB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0.4874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2027867515"/>
                  </a:ext>
                </a:extLst>
              </a:tr>
              <a:tr h="385074"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20000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-16820.6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-16435.6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-385.0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-318.4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1.50E-03</a:t>
                      </a:r>
                      <a:endParaRPr lang="en-GB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0.0155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0.4249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0.9502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0.0498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9.48E-05</a:t>
                      </a:r>
                      <a:endParaRPr lang="en-GB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0.5483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1520336461"/>
                  </a:ext>
                </a:extLst>
              </a:tr>
              <a:tr h="385074"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30000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-16841.3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-16429.1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-412.2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-336.1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1.02E-03</a:t>
                      </a:r>
                      <a:endParaRPr lang="en-GB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0.0310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0.5375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0.9528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0.0472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6.18E-05</a:t>
                      </a:r>
                      <a:endParaRPr lang="en-GB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0.7948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3768762409"/>
                  </a:ext>
                </a:extLst>
              </a:tr>
              <a:tr h="385074"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40000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-16827.4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-16441.0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-386.4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-336.6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9.03E-04</a:t>
                      </a:r>
                      <a:endParaRPr lang="en-GB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0.0232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0.4400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0.9526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0.0474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6.30E-05</a:t>
                      </a:r>
                      <a:endParaRPr lang="en-GB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0.5497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633920878"/>
                  </a:ext>
                </a:extLst>
              </a:tr>
              <a:tr h="385074"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50000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-16821.1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-16430.1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-391.0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-341.7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8.66E-04</a:t>
                      </a:r>
                      <a:endParaRPr lang="en-GB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0.0590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0.3955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0.9526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0.0474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5.43E-05</a:t>
                      </a:r>
                      <a:endParaRPr lang="en-GB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0.4969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1478810611"/>
                  </a:ext>
                </a:extLst>
              </a:tr>
              <a:tr h="385074"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60000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-16839.0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-16447.7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-391.4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-330.5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1.26E-03</a:t>
                      </a:r>
                      <a:endParaRPr lang="en-GB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0.0651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0.3525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0.9552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0.0448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6.40E-05</a:t>
                      </a:r>
                      <a:endParaRPr lang="en-GB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0.5866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4135674150"/>
                  </a:ext>
                </a:extLst>
              </a:tr>
              <a:tr h="385074"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70000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-16813.5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-16434.5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-378.9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-327.5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9.98E-04</a:t>
                      </a:r>
                      <a:endParaRPr lang="en-GB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0.0562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0.3988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0.9540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0.0460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7.90E-05</a:t>
                      </a:r>
                      <a:endParaRPr lang="en-GB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0.5809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1458160220"/>
                  </a:ext>
                </a:extLst>
              </a:tr>
              <a:tr h="385074"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80000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-16810.5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-16426.9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-383.6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-328.2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1.18E-03</a:t>
                      </a:r>
                      <a:endParaRPr lang="en-GB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0.0562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0.4185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0.9541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0.0459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7.25E-05</a:t>
                      </a:r>
                      <a:endParaRPr lang="en-GB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0.5421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3810132236"/>
                  </a:ext>
                </a:extLst>
              </a:tr>
              <a:tr h="385074"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90000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-16843.1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-16443.6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-399.5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-341.8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8.29E-04</a:t>
                      </a:r>
                      <a:endParaRPr lang="en-GB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0.0562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0.4501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0.9541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0.0459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5.31E-05</a:t>
                      </a:r>
                      <a:endParaRPr lang="en-GB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0.7221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3190778005"/>
                  </a:ext>
                </a:extLst>
              </a:tr>
              <a:tr h="385074"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100000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-16822.7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-16430.8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-391.9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-346.0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8.70E-04</a:t>
                      </a:r>
                      <a:endParaRPr lang="en-GB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0.0313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0.3919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0.9541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</a:rPr>
                        <a:t>0.0459</a:t>
                      </a:r>
                      <a:endParaRPr lang="en-DE" sz="110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4.37E-05</a:t>
                      </a:r>
                      <a:endParaRPr lang="en-GB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</a:rPr>
                        <a:t>0.4759</a:t>
                      </a:r>
                      <a:endParaRPr lang="en-DE" sz="1100" dirty="0">
                        <a:effectLst/>
                        <a:latin typeface="Liberation Sans"/>
                      </a:endParaRPr>
                    </a:p>
                  </a:txBody>
                  <a:tcPr marL="38507" marR="38507" marT="19254" marB="19254" anchor="ctr"/>
                </a:tc>
                <a:extLst>
                  <a:ext uri="{0D108BD9-81ED-4DB2-BD59-A6C34878D82A}">
                    <a16:rowId xmlns:a16="http://schemas.microsoft.com/office/drawing/2014/main" val="3359106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638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C7CC-F0F7-DD0C-F2D6-B3206EA8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Summarising output -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369A89-85CF-743E-549B-6D7CBE28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161" y="1480850"/>
            <a:ext cx="7047760" cy="4829021"/>
          </a:xfrm>
        </p:spPr>
      </p:pic>
    </p:spTree>
    <p:extLst>
      <p:ext uri="{BB962C8B-B14F-4D97-AF65-F5344CB8AC3E}">
        <p14:creationId xmlns:p14="http://schemas.microsoft.com/office/powerpoint/2010/main" val="2905794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9AF0-2624-05F8-0EFB-470AE3AA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Tree samples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9431B-7D23-8D96-6538-0BA71B2D3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630" y="1525938"/>
            <a:ext cx="7502731" cy="4844881"/>
          </a:xfrm>
        </p:spPr>
      </p:pic>
    </p:spTree>
    <p:extLst>
      <p:ext uri="{BB962C8B-B14F-4D97-AF65-F5344CB8AC3E}">
        <p14:creationId xmlns:p14="http://schemas.microsoft.com/office/powerpoint/2010/main" val="200103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C768-A24C-409C-517F-7C6AA27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Summarising output – consensus trees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27D70-F7B2-C43A-8441-DC026239B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947" y="1465808"/>
            <a:ext cx="6505210" cy="4908023"/>
          </a:xfrm>
        </p:spPr>
      </p:pic>
    </p:spTree>
    <p:extLst>
      <p:ext uri="{BB962C8B-B14F-4D97-AF65-F5344CB8AC3E}">
        <p14:creationId xmlns:p14="http://schemas.microsoft.com/office/powerpoint/2010/main" val="3470482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EBA6-3256-550D-1239-1DED0B05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Morning tutorial: Phylogenetic analysis of the Quechua Language Family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FF2CF-90A0-D8A9-B288-4A4A2B45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012" y="1690688"/>
            <a:ext cx="5665033" cy="49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2DB67-DF53-4452-CA0C-BFDB1E8585FB}"/>
              </a:ext>
            </a:extLst>
          </p:cNvPr>
          <p:cNvSpPr txBox="1"/>
          <p:nvPr/>
        </p:nvSpPr>
        <p:spPr>
          <a:xfrm>
            <a:off x="8297055" y="5569545"/>
            <a:ext cx="34552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Blum </a:t>
            </a:r>
            <a:r>
              <a:rPr lang="en-GB" i="1" dirty="0">
                <a:effectLst/>
                <a:latin typeface="Helvetica" pitchFamily="2" charset="0"/>
              </a:rPr>
              <a:t>et al. </a:t>
            </a:r>
            <a:r>
              <a:rPr lang="en-GB" dirty="0">
                <a:effectLst/>
                <a:latin typeface="Helvetica" pitchFamily="2" charset="0"/>
              </a:rPr>
              <a:t>(2023)</a:t>
            </a:r>
            <a:r>
              <a:rPr lang="en-GB" i="1" dirty="0">
                <a:effectLst/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A </a:t>
            </a:r>
            <a:r>
              <a:rPr lang="en-GB" dirty="0" err="1">
                <a:effectLst/>
                <a:latin typeface="Helvetica" pitchFamily="2" charset="0"/>
              </a:rPr>
              <a:t>Phylolinguistic</a:t>
            </a:r>
            <a:r>
              <a:rPr lang="en-GB" dirty="0">
                <a:effectLst/>
                <a:latin typeface="Helvetica" pitchFamily="2" charset="0"/>
              </a:rPr>
              <a:t> Classification of</a:t>
            </a:r>
          </a:p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the Quechua Language Family</a:t>
            </a:r>
          </a:p>
        </p:txBody>
      </p:sp>
    </p:spTree>
    <p:extLst>
      <p:ext uri="{BB962C8B-B14F-4D97-AF65-F5344CB8AC3E}">
        <p14:creationId xmlns:p14="http://schemas.microsoft.com/office/powerpoint/2010/main" val="4017634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0F4E0-6ED1-652D-96B7-2751DCD4F991}"/>
              </a:ext>
            </a:extLst>
          </p:cNvPr>
          <p:cNvGrpSpPr/>
          <p:nvPr/>
        </p:nvGrpSpPr>
        <p:grpSpPr>
          <a:xfrm>
            <a:off x="280874" y="931333"/>
            <a:ext cx="5083361" cy="5611225"/>
            <a:chOff x="280874" y="318240"/>
            <a:chExt cx="6873256" cy="62222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E8EB5C-B1E2-8C02-E780-0DA8ECFC7421}"/>
                </a:ext>
              </a:extLst>
            </p:cNvPr>
            <p:cNvSpPr/>
            <p:nvPr/>
          </p:nvSpPr>
          <p:spPr>
            <a:xfrm>
              <a:off x="2475922" y="3865390"/>
              <a:ext cx="1795848" cy="10647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Site Model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2EFF43-AEF3-5424-DEF5-B020B99FCA37}"/>
                </a:ext>
              </a:extLst>
            </p:cNvPr>
            <p:cNvSpPr/>
            <p:nvPr/>
          </p:nvSpPr>
          <p:spPr>
            <a:xfrm>
              <a:off x="2056964" y="5315468"/>
              <a:ext cx="1795848" cy="10647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Clock model</a:t>
              </a:r>
              <a:endParaRPr lang="en-DE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8656CE-F16A-E1F0-BB2D-B2D29F8668C2}"/>
                </a:ext>
              </a:extLst>
            </p:cNvPr>
            <p:cNvSpPr/>
            <p:nvPr/>
          </p:nvSpPr>
          <p:spPr>
            <a:xfrm>
              <a:off x="5073560" y="3434780"/>
              <a:ext cx="1437501" cy="7287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Tree</a:t>
              </a: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BDA4281F-E995-2C23-9D9C-CB6F81E897CC}"/>
                </a:ext>
              </a:extLst>
            </p:cNvPr>
            <p:cNvSpPr/>
            <p:nvPr/>
          </p:nvSpPr>
          <p:spPr>
            <a:xfrm>
              <a:off x="5511736" y="4282499"/>
              <a:ext cx="469557" cy="728792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7D6E4AA9-9398-2795-03FF-35F830BB7912}"/>
                </a:ext>
              </a:extLst>
            </p:cNvPr>
            <p:cNvSpPr/>
            <p:nvPr/>
          </p:nvSpPr>
          <p:spPr>
            <a:xfrm rot="18271723">
              <a:off x="4533669" y="4789352"/>
              <a:ext cx="469557" cy="65079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957B555A-96BD-A6D8-126A-6798F2B7B4F5}"/>
                </a:ext>
              </a:extLst>
            </p:cNvPr>
            <p:cNvSpPr/>
            <p:nvPr/>
          </p:nvSpPr>
          <p:spPr>
            <a:xfrm rot="15374923">
              <a:off x="4208019" y="5622718"/>
              <a:ext cx="469557" cy="708749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62C5AF-D5BA-436B-DB58-26B671C7602E}"/>
                </a:ext>
              </a:extLst>
            </p:cNvPr>
            <p:cNvSpPr/>
            <p:nvPr/>
          </p:nvSpPr>
          <p:spPr>
            <a:xfrm>
              <a:off x="5303072" y="5291240"/>
              <a:ext cx="886887" cy="5388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394E6D-6563-DB94-D381-A6F9C287752F}"/>
                </a:ext>
              </a:extLst>
            </p:cNvPr>
            <p:cNvSpPr/>
            <p:nvPr/>
          </p:nvSpPr>
          <p:spPr>
            <a:xfrm>
              <a:off x="4402363" y="1706963"/>
              <a:ext cx="1437501" cy="7287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Tree model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03FBC273-FE58-B580-5446-BA48FB5A97B7}"/>
                </a:ext>
              </a:extLst>
            </p:cNvPr>
            <p:cNvSpPr/>
            <p:nvPr/>
          </p:nvSpPr>
          <p:spPr>
            <a:xfrm rot="19868037">
              <a:off x="5276956" y="2578458"/>
              <a:ext cx="469557" cy="728792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9E0C10-3D93-B201-BE84-296DDC6C8525}"/>
                </a:ext>
              </a:extLst>
            </p:cNvPr>
            <p:cNvSpPr txBox="1"/>
            <p:nvPr/>
          </p:nvSpPr>
          <p:spPr>
            <a:xfrm>
              <a:off x="339922" y="5150268"/>
              <a:ext cx="1318494" cy="3412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400" dirty="0"/>
                <a:t>C</a:t>
              </a:r>
              <a:r>
                <a:rPr lang="en-DE" sz="1400" dirty="0"/>
                <a:t>lock rate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AEB7D1-F4FC-3CC5-AAC7-35C2DC8CF544}"/>
                </a:ext>
              </a:extLst>
            </p:cNvPr>
            <p:cNvSpPr txBox="1"/>
            <p:nvPr/>
          </p:nvSpPr>
          <p:spPr>
            <a:xfrm>
              <a:off x="280874" y="5638367"/>
              <a:ext cx="1517028" cy="8190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sz="1400" dirty="0"/>
                <a:t>C</a:t>
              </a:r>
              <a:r>
                <a:rPr lang="en-DE" sz="1400" dirty="0"/>
                <a:t>lock standard deviation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0C3358-1074-F8C2-2444-323CCCCA2DDD}"/>
                </a:ext>
              </a:extLst>
            </p:cNvPr>
            <p:cNvSpPr txBox="1"/>
            <p:nvPr/>
          </p:nvSpPr>
          <p:spPr>
            <a:xfrm>
              <a:off x="3475529" y="2842919"/>
              <a:ext cx="1415421" cy="3412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Switch rate</a:t>
              </a:r>
              <a:endParaRPr lang="en-DE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E0FEB3-B263-570C-EE30-0F7C626D77E5}"/>
                </a:ext>
              </a:extLst>
            </p:cNvPr>
            <p:cNvSpPr txBox="1"/>
            <p:nvPr/>
          </p:nvSpPr>
          <p:spPr>
            <a:xfrm>
              <a:off x="1315720" y="2664481"/>
              <a:ext cx="1841712" cy="3412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Covarion alpha</a:t>
              </a:r>
              <a:endParaRPr lang="en-DE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7E541-9C91-CFFF-E654-C9F887049379}"/>
                </a:ext>
              </a:extLst>
            </p:cNvPr>
            <p:cNvSpPr txBox="1"/>
            <p:nvPr/>
          </p:nvSpPr>
          <p:spPr>
            <a:xfrm>
              <a:off x="339922" y="3286656"/>
              <a:ext cx="1494836" cy="3412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frequencies</a:t>
              </a:r>
              <a:endParaRPr lang="en-DE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52DBD7-1192-1BD1-928C-318E2EBFA38E}"/>
                </a:ext>
              </a:extLst>
            </p:cNvPr>
            <p:cNvSpPr txBox="1"/>
            <p:nvPr/>
          </p:nvSpPr>
          <p:spPr>
            <a:xfrm>
              <a:off x="3005797" y="624974"/>
              <a:ext cx="1205528" cy="3412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Birth rate</a:t>
              </a:r>
              <a:endParaRPr lang="en-DE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FF45FC-057A-1708-550A-A570CF340FA0}"/>
                </a:ext>
              </a:extLst>
            </p:cNvPr>
            <p:cNvSpPr txBox="1"/>
            <p:nvPr/>
          </p:nvSpPr>
          <p:spPr>
            <a:xfrm>
              <a:off x="4231568" y="318240"/>
              <a:ext cx="1340168" cy="3412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Death rate</a:t>
              </a:r>
              <a:endParaRPr lang="en-DE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A10746-7365-3F9C-0D08-CDCF6281CA60}"/>
                </a:ext>
              </a:extLst>
            </p:cNvPr>
            <p:cNvSpPr txBox="1"/>
            <p:nvPr/>
          </p:nvSpPr>
          <p:spPr>
            <a:xfrm>
              <a:off x="5454081" y="762208"/>
              <a:ext cx="1700049" cy="3412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Change times</a:t>
              </a:r>
              <a:endParaRPr lang="en-DE" sz="14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092C8A-9166-80CA-1055-B89876D048CC}"/>
                </a:ext>
              </a:extLst>
            </p:cNvPr>
            <p:cNvCxnSpPr>
              <a:cxnSpLocks/>
            </p:cNvCxnSpPr>
            <p:nvPr/>
          </p:nvCxnSpPr>
          <p:spPr>
            <a:xfrm>
              <a:off x="3916808" y="3164305"/>
              <a:ext cx="0" cy="701085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DE89D63-C8B2-E6F8-9B76-F8C6366DB0BF}"/>
                </a:ext>
              </a:extLst>
            </p:cNvPr>
            <p:cNvCxnSpPr>
              <a:cxnSpLocks/>
            </p:cNvCxnSpPr>
            <p:nvPr/>
          </p:nvCxnSpPr>
          <p:spPr>
            <a:xfrm>
              <a:off x="2937190" y="2979639"/>
              <a:ext cx="279505" cy="875491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6F296E4-97ED-4082-E6A4-C298F1EC8A3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834758" y="3457302"/>
              <a:ext cx="641164" cy="535168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BCCB22-EAA1-0892-929F-97B75D14CB5F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658416" y="5320914"/>
              <a:ext cx="393454" cy="145555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C84B00-D675-69FC-E1F1-78C70FBAFCA1}"/>
                </a:ext>
              </a:extLst>
            </p:cNvPr>
            <p:cNvCxnSpPr>
              <a:cxnSpLocks/>
              <a:stCxn id="5" idx="1"/>
              <a:endCxn id="14" idx="3"/>
            </p:cNvCxnSpPr>
            <p:nvPr/>
          </p:nvCxnSpPr>
          <p:spPr>
            <a:xfrm flipH="1">
              <a:off x="1797902" y="5847837"/>
              <a:ext cx="259063" cy="200079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98CDBE-4D3A-9976-C7C0-AAB6DA30AAB8}"/>
                </a:ext>
              </a:extLst>
            </p:cNvPr>
            <p:cNvCxnSpPr>
              <a:cxnSpLocks/>
            </p:cNvCxnSpPr>
            <p:nvPr/>
          </p:nvCxnSpPr>
          <p:spPr>
            <a:xfrm>
              <a:off x="4006560" y="994306"/>
              <a:ext cx="582373" cy="712657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99EFC5-93B1-5AAB-4152-0B4DF58C5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3072" y="1133232"/>
              <a:ext cx="792928" cy="573731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DC73B4-76CB-14D0-4A70-D54B40F7AAC7}"/>
                </a:ext>
              </a:extLst>
            </p:cNvPr>
            <p:cNvCxnSpPr>
              <a:cxnSpLocks/>
            </p:cNvCxnSpPr>
            <p:nvPr/>
          </p:nvCxnSpPr>
          <p:spPr>
            <a:xfrm>
              <a:off x="4768447" y="689161"/>
              <a:ext cx="194016" cy="1017802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1F5EC67-BC9A-1886-AF2A-D37B6702CAEE}"/>
                    </a:ext>
                  </a:extLst>
                </p14:cNvPr>
                <p14:cNvContentPartPr/>
                <p14:nvPr/>
              </p14:nvContentPartPr>
              <p14:xfrm>
                <a:off x="7035922" y="6527514"/>
                <a:ext cx="8640" cy="12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1F5EC67-BC9A-1886-AF2A-D37B6702CAE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16368" y="6510627"/>
                  <a:ext cx="46838" cy="45949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1DD10A-DC03-370E-B8DA-E032F0BCC01E}"/>
              </a:ext>
            </a:extLst>
          </p:cNvPr>
          <p:cNvCxnSpPr/>
          <p:nvPr/>
        </p:nvCxnSpPr>
        <p:spPr>
          <a:xfrm>
            <a:off x="5757333" y="0"/>
            <a:ext cx="0" cy="685800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4E974D-4C64-81CF-ACC4-F64E35F52C04}"/>
              </a:ext>
            </a:extLst>
          </p:cNvPr>
          <p:cNvSpPr txBox="1"/>
          <p:nvPr/>
        </p:nvSpPr>
        <p:spPr>
          <a:xfrm>
            <a:off x="2181318" y="20511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4B5154-2FA2-41C8-CF19-8CFD3635F983}"/>
                  </a:ext>
                </a:extLst>
              </p:cNvPr>
              <p:cNvSpPr txBox="1"/>
              <p:nvPr/>
            </p:nvSpPr>
            <p:spPr>
              <a:xfrm>
                <a:off x="6593131" y="2030798"/>
                <a:ext cx="4686026" cy="1043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DE" sz="3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4B5154-2FA2-41C8-CF19-8CFD3635F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131" y="2030798"/>
                <a:ext cx="4686026" cy="1043042"/>
              </a:xfrm>
              <a:prstGeom prst="rect">
                <a:avLst/>
              </a:prstGeom>
              <a:blipFill>
                <a:blip r:embed="rId4"/>
                <a:stretch>
                  <a:fillRect l="-1622" r="-2432" b="-180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135F2D9-3D0F-FF05-FC31-068566DB3BB5}"/>
              </a:ext>
            </a:extLst>
          </p:cNvPr>
          <p:cNvSpPr txBox="1"/>
          <p:nvPr/>
        </p:nvSpPr>
        <p:spPr>
          <a:xfrm>
            <a:off x="5869106" y="1946786"/>
            <a:ext cx="21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Posterior probability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729AB8-4110-1146-D41C-722FF6C412C0}"/>
              </a:ext>
            </a:extLst>
          </p:cNvPr>
          <p:cNvSpPr txBox="1"/>
          <p:nvPr/>
        </p:nvSpPr>
        <p:spPr>
          <a:xfrm>
            <a:off x="8597814" y="1770850"/>
            <a:ext cx="115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likelihood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B58536-18BC-8B0A-07C5-6C7F08C36DAD}"/>
              </a:ext>
            </a:extLst>
          </p:cNvPr>
          <p:cNvSpPr txBox="1"/>
          <p:nvPr/>
        </p:nvSpPr>
        <p:spPr>
          <a:xfrm>
            <a:off x="10314794" y="180997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B050"/>
                </a:solidFill>
              </a:rPr>
              <a:t>prior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FADF2C-E1FC-1B4B-CE0C-CEFD4D5A1591}"/>
              </a:ext>
            </a:extLst>
          </p:cNvPr>
          <p:cNvSpPr txBox="1"/>
          <p:nvPr/>
        </p:nvSpPr>
        <p:spPr>
          <a:xfrm>
            <a:off x="10280259" y="2635015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DE" dirty="0"/>
              <a:t>odel evidence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985AB5-A400-830F-9C68-657DBE3C8929}"/>
              </a:ext>
            </a:extLst>
          </p:cNvPr>
          <p:cNvSpPr/>
          <p:nvPr/>
        </p:nvSpPr>
        <p:spPr>
          <a:xfrm rot="5400000">
            <a:off x="10407196" y="1035461"/>
            <a:ext cx="358923" cy="1365810"/>
          </a:xfrm>
          <a:prstGeom prst="righ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98D1A5-C391-4857-7B1C-8A672021BF6E}"/>
              </a:ext>
            </a:extLst>
          </p:cNvPr>
          <p:cNvCxnSpPr>
            <a:cxnSpLocks/>
          </p:cNvCxnSpPr>
          <p:nvPr/>
        </p:nvCxnSpPr>
        <p:spPr>
          <a:xfrm>
            <a:off x="7660242" y="1270122"/>
            <a:ext cx="1016937" cy="500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337EA1-8F59-27BE-62BC-A6A310C3CE05}"/>
              </a:ext>
            </a:extLst>
          </p:cNvPr>
          <p:cNvSpPr txBox="1"/>
          <p:nvPr/>
        </p:nvSpPr>
        <p:spPr>
          <a:xfrm>
            <a:off x="10397351" y="538009"/>
            <a:ext cx="1519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3. P</a:t>
            </a:r>
            <a:r>
              <a:rPr lang="en-DE" sz="1400" b="1" dirty="0"/>
              <a:t>rior probabilities of model parameters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22239A-2C2C-5F7E-303D-FA206DC1C087}"/>
              </a:ext>
            </a:extLst>
          </p:cNvPr>
          <p:cNvSpPr txBox="1"/>
          <p:nvPr/>
        </p:nvSpPr>
        <p:spPr>
          <a:xfrm>
            <a:off x="6135053" y="706498"/>
            <a:ext cx="2050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/>
              <a:t>1. Likelihood: </a:t>
            </a:r>
            <a:r>
              <a:rPr lang="en-DE" sz="1400" dirty="0"/>
              <a:t>probability of the data given the tree and parameter values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E77AF2-9B61-614F-F918-11F92F01BEF3}"/>
              </a:ext>
            </a:extLst>
          </p:cNvPr>
          <p:cNvSpPr txBox="1"/>
          <p:nvPr/>
        </p:nvSpPr>
        <p:spPr>
          <a:xfrm>
            <a:off x="8728289" y="1058296"/>
            <a:ext cx="1669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2. </a:t>
            </a:r>
            <a:r>
              <a:rPr lang="en-US" sz="1400" b="1" dirty="0"/>
              <a:t>Probability of the tree</a:t>
            </a:r>
            <a:endParaRPr lang="en-DE" sz="1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FFE5F3-8EFB-3EDD-BD77-6E22007643BC}"/>
              </a:ext>
            </a:extLst>
          </p:cNvPr>
          <p:cNvSpPr txBox="1"/>
          <p:nvPr/>
        </p:nvSpPr>
        <p:spPr>
          <a:xfrm>
            <a:off x="5956947" y="3264484"/>
            <a:ext cx="2398156" cy="83099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DE" sz="2400" b="1" dirty="0"/>
              <a:t>Markov Chain Monte Carlo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D49EDE-CEFB-BFE5-9138-E85DC6029BDE}"/>
              </a:ext>
            </a:extLst>
          </p:cNvPr>
          <p:cNvCxnSpPr>
            <a:cxnSpLocks/>
          </p:cNvCxnSpPr>
          <p:nvPr/>
        </p:nvCxnSpPr>
        <p:spPr>
          <a:xfrm>
            <a:off x="10248385" y="4447375"/>
            <a:ext cx="592039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35F7D1C-0B4E-8311-0653-8E85480B2401}"/>
              </a:ext>
            </a:extLst>
          </p:cNvPr>
          <p:cNvGrpSpPr/>
          <p:nvPr/>
        </p:nvGrpSpPr>
        <p:grpSpPr>
          <a:xfrm>
            <a:off x="8704684" y="3827191"/>
            <a:ext cx="1291987" cy="1358239"/>
            <a:chOff x="6936542" y="4965199"/>
            <a:chExt cx="1477889" cy="1553674"/>
          </a:xfrm>
        </p:grpSpPr>
        <p:pic>
          <p:nvPicPr>
            <p:cNvPr id="67" name="Content Placeholder 8">
              <a:extLst>
                <a:ext uri="{FF2B5EF4-FFF2-40B4-BE49-F238E27FC236}">
                  <a16:creationId xmlns:a16="http://schemas.microsoft.com/office/drawing/2014/main" id="{86BFDA72-8BB6-948C-AC67-3B2CC3A12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6542" y="4965199"/>
              <a:ext cx="1408593" cy="1502500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211B219-3EA5-0D46-2090-D58CF39E6D6B}"/>
                </a:ext>
              </a:extLst>
            </p:cNvPr>
            <p:cNvCxnSpPr/>
            <p:nvPr/>
          </p:nvCxnSpPr>
          <p:spPr>
            <a:xfrm flipH="1">
              <a:off x="7532335" y="5561041"/>
              <a:ext cx="177800" cy="82126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3D85284-10B8-D7D9-07E7-68AFDD0F1EE4}"/>
                </a:ext>
              </a:extLst>
            </p:cNvPr>
            <p:cNvSpPr/>
            <p:nvPr/>
          </p:nvSpPr>
          <p:spPr>
            <a:xfrm>
              <a:off x="7640838" y="5239701"/>
              <a:ext cx="773593" cy="646912"/>
            </a:xfrm>
            <a:prstGeom prst="rect">
              <a:avLst/>
            </a:prstGeom>
            <a:solidFill>
              <a:srgbClr val="BFDFF5">
                <a:alpha val="21961"/>
              </a:srgb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AF415-1E42-BEC4-F275-4B3F3BD175AA}"/>
                </a:ext>
              </a:extLst>
            </p:cNvPr>
            <p:cNvSpPr/>
            <p:nvPr/>
          </p:nvSpPr>
          <p:spPr>
            <a:xfrm>
              <a:off x="7254041" y="6308200"/>
              <a:ext cx="773593" cy="21067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1961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96701EC-4DC6-A8C4-37B7-3E3BCD79454F}"/>
              </a:ext>
            </a:extLst>
          </p:cNvPr>
          <p:cNvGrpSpPr/>
          <p:nvPr/>
        </p:nvGrpSpPr>
        <p:grpSpPr>
          <a:xfrm>
            <a:off x="10930839" y="3967495"/>
            <a:ext cx="1103170" cy="1285514"/>
            <a:chOff x="9262968" y="4965200"/>
            <a:chExt cx="1477889" cy="160918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D131EF1-4634-C6D4-4118-06B341D75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2968" y="4965200"/>
              <a:ext cx="1408593" cy="1502500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7BB1BCB-CA05-A8F4-40E6-D98CE76554B2}"/>
                </a:ext>
              </a:extLst>
            </p:cNvPr>
            <p:cNvSpPr/>
            <p:nvPr/>
          </p:nvSpPr>
          <p:spPr>
            <a:xfrm>
              <a:off x="9967264" y="5927469"/>
              <a:ext cx="773593" cy="646912"/>
            </a:xfrm>
            <a:prstGeom prst="rect">
              <a:avLst/>
            </a:prstGeom>
            <a:solidFill>
              <a:srgbClr val="BFDFF5">
                <a:alpha val="21961"/>
              </a:srgb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4ECA00-F20A-AEAC-4FDA-9DEDA43E4E41}"/>
                </a:ext>
              </a:extLst>
            </p:cNvPr>
            <p:cNvSpPr/>
            <p:nvPr/>
          </p:nvSpPr>
          <p:spPr>
            <a:xfrm>
              <a:off x="9580466" y="5272504"/>
              <a:ext cx="773593" cy="21067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1961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35FAFCD-9A9E-AE5B-4081-085694285038}"/>
              </a:ext>
            </a:extLst>
          </p:cNvPr>
          <p:cNvSpPr txBox="1"/>
          <p:nvPr/>
        </p:nvSpPr>
        <p:spPr>
          <a:xfrm>
            <a:off x="10086058" y="3453238"/>
            <a:ext cx="1590948" cy="461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DE" sz="2400" b="1" dirty="0"/>
              <a:t>Operators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BED7F63-1023-19E5-AF42-7CD096F76AEE}"/>
              </a:ext>
            </a:extLst>
          </p:cNvPr>
          <p:cNvCxnSpPr>
            <a:cxnSpLocks/>
            <a:stCxn id="66" idx="3"/>
            <a:endCxn id="75" idx="1"/>
          </p:cNvCxnSpPr>
          <p:nvPr/>
        </p:nvCxnSpPr>
        <p:spPr>
          <a:xfrm>
            <a:off x="8355103" y="3679983"/>
            <a:ext cx="1730955" cy="4088"/>
          </a:xfrm>
          <a:prstGeom prst="line">
            <a:avLst/>
          </a:prstGeom>
          <a:ln w="57150">
            <a:solidFill>
              <a:srgbClr val="82C2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F84232C-A5CE-757F-E0F9-8D7B8767BEB0}"/>
              </a:ext>
            </a:extLst>
          </p:cNvPr>
          <p:cNvSpPr txBox="1"/>
          <p:nvPr/>
        </p:nvSpPr>
        <p:spPr>
          <a:xfrm>
            <a:off x="8141962" y="-8147"/>
            <a:ext cx="156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/>
              <a:t>Analysis</a:t>
            </a:r>
          </a:p>
        </p:txBody>
      </p:sp>
      <p:pic>
        <p:nvPicPr>
          <p:cNvPr id="85" name="Content Placeholder 4">
            <a:extLst>
              <a:ext uri="{FF2B5EF4-FFF2-40B4-BE49-F238E27FC236}">
                <a16:creationId xmlns:a16="http://schemas.microsoft.com/office/drawing/2014/main" id="{D51864A4-ED70-EE4C-8AE3-2C0B9DE2B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201223" y="4165411"/>
            <a:ext cx="1805900" cy="1090061"/>
          </a:xfrm>
        </p:spPr>
      </p:pic>
      <p:pic>
        <p:nvPicPr>
          <p:cNvPr id="86" name="Content Placeholder 4">
            <a:extLst>
              <a:ext uri="{FF2B5EF4-FFF2-40B4-BE49-F238E27FC236}">
                <a16:creationId xmlns:a16="http://schemas.microsoft.com/office/drawing/2014/main" id="{7C01B0E0-BEDA-F326-6C16-05F82FC60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5183" y="5446864"/>
            <a:ext cx="2185270" cy="141113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A821F9F-8B63-72F5-BF52-27FA6D646E72}"/>
              </a:ext>
            </a:extLst>
          </p:cNvPr>
          <p:cNvSpPr txBox="1"/>
          <p:nvPr/>
        </p:nvSpPr>
        <p:spPr>
          <a:xfrm>
            <a:off x="9023967" y="5829266"/>
            <a:ext cx="274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Sample of trees and parameter values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47F1574-B89B-0654-9620-8AA895EFE74C}"/>
              </a:ext>
            </a:extLst>
          </p:cNvPr>
          <p:cNvCxnSpPr/>
          <p:nvPr/>
        </p:nvCxnSpPr>
        <p:spPr>
          <a:xfrm>
            <a:off x="5764911" y="3136836"/>
            <a:ext cx="6434667" cy="2666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44600AC-B281-0810-0A19-39819FF87919}"/>
              </a:ext>
            </a:extLst>
          </p:cNvPr>
          <p:cNvCxnSpPr/>
          <p:nvPr/>
        </p:nvCxnSpPr>
        <p:spPr>
          <a:xfrm>
            <a:off x="5750793" y="5325402"/>
            <a:ext cx="6434667" cy="2666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Down Arrow 90">
            <a:extLst>
              <a:ext uri="{FF2B5EF4-FFF2-40B4-BE49-F238E27FC236}">
                <a16:creationId xmlns:a16="http://schemas.microsoft.com/office/drawing/2014/main" id="{9F86996F-A5B2-6918-2794-B909086CE333}"/>
              </a:ext>
            </a:extLst>
          </p:cNvPr>
          <p:cNvSpPr/>
          <p:nvPr/>
        </p:nvSpPr>
        <p:spPr>
          <a:xfrm>
            <a:off x="8690842" y="3034486"/>
            <a:ext cx="704977" cy="33183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2" name="Down Arrow 91">
            <a:extLst>
              <a:ext uri="{FF2B5EF4-FFF2-40B4-BE49-F238E27FC236}">
                <a16:creationId xmlns:a16="http://schemas.microsoft.com/office/drawing/2014/main" id="{D9D1CE6A-3A7C-D977-7A35-98B662365CA1}"/>
              </a:ext>
            </a:extLst>
          </p:cNvPr>
          <p:cNvSpPr/>
          <p:nvPr/>
        </p:nvSpPr>
        <p:spPr>
          <a:xfrm>
            <a:off x="8857843" y="5255105"/>
            <a:ext cx="704977" cy="33183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0B2E1A0-0BF0-4171-FC6D-119201D87CF1}"/>
              </a:ext>
            </a:extLst>
          </p:cNvPr>
          <p:cNvCxnSpPr>
            <a:cxnSpLocks/>
          </p:cNvCxnSpPr>
          <p:nvPr/>
        </p:nvCxnSpPr>
        <p:spPr>
          <a:xfrm>
            <a:off x="119921" y="523240"/>
            <a:ext cx="12010370" cy="4976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7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A818-D077-CE51-3804-45B41365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phylogenetics?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1BF2-9D1F-E95D-7FA2-7F9F5C5E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0972" y="3520966"/>
            <a:ext cx="5657193" cy="2267447"/>
          </a:xfrm>
        </p:spPr>
        <p:txBody>
          <a:bodyPr/>
          <a:lstStyle/>
          <a:p>
            <a:r>
              <a:rPr lang="en-DE" dirty="0"/>
              <a:t>Lineages split</a:t>
            </a:r>
          </a:p>
          <a:p>
            <a:r>
              <a:rPr lang="en-DE" dirty="0"/>
              <a:t>Innovations appear and are transmitted to descendants</a:t>
            </a:r>
          </a:p>
          <a:p>
            <a:pPr marL="0" indent="0">
              <a:buNone/>
            </a:pPr>
            <a:endParaRPr lang="en-DE" dirty="0"/>
          </a:p>
          <a:p>
            <a:endParaRPr lang="en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4EF1AED-598A-4B48-7018-ED924540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473" y="2048261"/>
            <a:ext cx="1851733" cy="24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8AEE6F-22BF-4F91-42E2-1F70E295AEF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8410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By making assumptions about the underlying PROCESS, we can reconstruct more informative relationship hypotheses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8D885-4918-EB28-6BAB-1FFAE2C5ED15}"/>
              </a:ext>
            </a:extLst>
          </p:cNvPr>
          <p:cNvSpPr txBox="1"/>
          <p:nvPr/>
        </p:nvSpPr>
        <p:spPr>
          <a:xfrm>
            <a:off x="9953469" y="466194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Willi Hennig</a:t>
            </a:r>
          </a:p>
        </p:txBody>
      </p:sp>
    </p:spTree>
    <p:extLst>
      <p:ext uri="{BB962C8B-B14F-4D97-AF65-F5344CB8AC3E}">
        <p14:creationId xmlns:p14="http://schemas.microsoft.com/office/powerpoint/2010/main" val="3178911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6FBF-32AE-0750-ECAD-C51CAD1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326" y="392172"/>
            <a:ext cx="2978045" cy="1325563"/>
          </a:xfrm>
        </p:spPr>
        <p:txBody>
          <a:bodyPr/>
          <a:lstStyle/>
          <a:p>
            <a:r>
              <a:rPr lang="en-DE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D2E82-C916-AEDF-6F7F-061D1D127C4B}"/>
              </a:ext>
            </a:extLst>
          </p:cNvPr>
          <p:cNvSpPr/>
          <p:nvPr/>
        </p:nvSpPr>
        <p:spPr>
          <a:xfrm>
            <a:off x="1145497" y="2099742"/>
            <a:ext cx="106430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DE" dirty="0"/>
              <a:t>ata</a:t>
            </a:r>
          </a:p>
          <a:p>
            <a:pPr algn="ctr"/>
            <a:r>
              <a:rPr lang="en-DE" dirty="0"/>
              <a:t>.nex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C6AA4-5C3E-92B6-CE60-54DD5A05EDC8}"/>
              </a:ext>
            </a:extLst>
          </p:cNvPr>
          <p:cNvSpPr/>
          <p:nvPr/>
        </p:nvSpPr>
        <p:spPr>
          <a:xfrm>
            <a:off x="3366539" y="2099742"/>
            <a:ext cx="106430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BEAUti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9EB84-10C8-68A5-C78F-4577565E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290" y="1588411"/>
            <a:ext cx="812800" cy="81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99F5CD-72A9-466C-85F9-3E74EB43EA5C}"/>
              </a:ext>
            </a:extLst>
          </p:cNvPr>
          <p:cNvSpPr/>
          <p:nvPr/>
        </p:nvSpPr>
        <p:spPr>
          <a:xfrm>
            <a:off x="5437680" y="2099742"/>
            <a:ext cx="106430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file</a:t>
            </a:r>
          </a:p>
          <a:p>
            <a:pPr algn="ctr"/>
            <a:r>
              <a:rPr lang="en-US" dirty="0"/>
              <a:t>(.xml)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B6F67B-9893-75FF-281A-90ABB609F761}"/>
              </a:ext>
            </a:extLst>
          </p:cNvPr>
          <p:cNvSpPr/>
          <p:nvPr/>
        </p:nvSpPr>
        <p:spPr>
          <a:xfrm>
            <a:off x="7898565" y="2099742"/>
            <a:ext cx="1064303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BEAST2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F2884D-3BD7-584C-CF9B-CF09F362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316" y="1588411"/>
            <a:ext cx="812800" cy="8128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589FDDA-36F4-51BB-D155-C4A3187BADB6}"/>
              </a:ext>
            </a:extLst>
          </p:cNvPr>
          <p:cNvSpPr/>
          <p:nvPr/>
        </p:nvSpPr>
        <p:spPr>
          <a:xfrm>
            <a:off x="2398426" y="2401211"/>
            <a:ext cx="749508" cy="3768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6961949-5CF0-CC08-EB5D-6D9584BE2A69}"/>
              </a:ext>
            </a:extLst>
          </p:cNvPr>
          <p:cNvSpPr/>
          <p:nvPr/>
        </p:nvSpPr>
        <p:spPr>
          <a:xfrm>
            <a:off x="4544516" y="2371231"/>
            <a:ext cx="749508" cy="3768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E83E7D6-14A9-B378-C6D0-908CE6B0AB22}"/>
              </a:ext>
            </a:extLst>
          </p:cNvPr>
          <p:cNvSpPr/>
          <p:nvPr/>
        </p:nvSpPr>
        <p:spPr>
          <a:xfrm>
            <a:off x="6825520" y="2368524"/>
            <a:ext cx="749508" cy="3768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BBF4D-C547-1FF5-6BD7-85700D3553CC}"/>
              </a:ext>
            </a:extLst>
          </p:cNvPr>
          <p:cNvSpPr/>
          <p:nvPr/>
        </p:nvSpPr>
        <p:spPr>
          <a:xfrm>
            <a:off x="9972204" y="2589629"/>
            <a:ext cx="106430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Tree file</a:t>
            </a:r>
          </a:p>
          <a:p>
            <a:pPr algn="ctr"/>
            <a:r>
              <a:rPr lang="en-US" dirty="0"/>
              <a:t>(.trees)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53DC01-B6A3-9FD7-86DA-84D96A56FD38}"/>
              </a:ext>
            </a:extLst>
          </p:cNvPr>
          <p:cNvSpPr/>
          <p:nvPr/>
        </p:nvSpPr>
        <p:spPr>
          <a:xfrm>
            <a:off x="9972204" y="1427752"/>
            <a:ext cx="106430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 file</a:t>
            </a:r>
          </a:p>
          <a:p>
            <a:pPr algn="ctr"/>
            <a:r>
              <a:rPr lang="en-US" dirty="0"/>
              <a:t>(.log)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703528D-B5EA-C6F3-FE1D-C7EA5D7F3F9C}"/>
              </a:ext>
            </a:extLst>
          </p:cNvPr>
          <p:cNvSpPr/>
          <p:nvPr/>
        </p:nvSpPr>
        <p:spPr>
          <a:xfrm rot="19860296">
            <a:off x="9092782" y="1967935"/>
            <a:ext cx="749508" cy="3768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CD2B77E-7989-F4D9-3864-4A50E993D5CA}"/>
              </a:ext>
            </a:extLst>
          </p:cNvPr>
          <p:cNvSpPr/>
          <p:nvPr/>
        </p:nvSpPr>
        <p:spPr>
          <a:xfrm rot="1512177">
            <a:off x="9092784" y="2615099"/>
            <a:ext cx="749508" cy="3768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50DCC-FD65-CB84-8F07-7F2F15CD53FF}"/>
              </a:ext>
            </a:extLst>
          </p:cNvPr>
          <p:cNvSpPr/>
          <p:nvPr/>
        </p:nvSpPr>
        <p:spPr>
          <a:xfrm>
            <a:off x="8389498" y="4683066"/>
            <a:ext cx="1745108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TreeAnnotator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791DC1-30A0-0F90-DA96-A5EC75929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107" y="4281522"/>
            <a:ext cx="791051" cy="6319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F8CEBAE-5D59-BE2A-F031-4BAA523DFABB}"/>
              </a:ext>
            </a:extLst>
          </p:cNvPr>
          <p:cNvSpPr/>
          <p:nvPr/>
        </p:nvSpPr>
        <p:spPr>
          <a:xfrm>
            <a:off x="6217176" y="4683066"/>
            <a:ext cx="130789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 tree</a:t>
            </a:r>
          </a:p>
          <a:p>
            <a:pPr algn="ctr"/>
            <a:r>
              <a:rPr lang="en-US" dirty="0"/>
              <a:t>(.tree)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B14DFB-08CC-410C-9FE0-E2ACF9B159D9}"/>
              </a:ext>
            </a:extLst>
          </p:cNvPr>
          <p:cNvSpPr/>
          <p:nvPr/>
        </p:nvSpPr>
        <p:spPr>
          <a:xfrm rot="8170787">
            <a:off x="9675648" y="3924276"/>
            <a:ext cx="1007719" cy="3768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9E973A0-B389-95F3-025C-3D4352B14FE4}"/>
              </a:ext>
            </a:extLst>
          </p:cNvPr>
          <p:cNvSpPr/>
          <p:nvPr/>
        </p:nvSpPr>
        <p:spPr>
          <a:xfrm rot="10800000">
            <a:off x="7587527" y="4864614"/>
            <a:ext cx="749508" cy="3768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967FDA4-0C5A-B368-BE3C-65234AF96078}"/>
              </a:ext>
            </a:extLst>
          </p:cNvPr>
          <p:cNvSpPr/>
          <p:nvPr/>
        </p:nvSpPr>
        <p:spPr>
          <a:xfrm rot="10800000">
            <a:off x="5230321" y="4949333"/>
            <a:ext cx="749508" cy="3768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3EE19D-3ACD-6490-09F4-34A0C87C918D}"/>
              </a:ext>
            </a:extLst>
          </p:cNvPr>
          <p:cNvSpPr/>
          <p:nvPr/>
        </p:nvSpPr>
        <p:spPr>
          <a:xfrm>
            <a:off x="3366539" y="4683066"/>
            <a:ext cx="1745108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Figtree/</a:t>
            </a:r>
          </a:p>
          <a:p>
            <a:pPr algn="ctr"/>
            <a:r>
              <a:rPr lang="en-US" dirty="0" err="1"/>
              <a:t>Icytree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0CDA72C-22E1-AD6B-08C7-6806F15B9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240" y="4070135"/>
            <a:ext cx="916723" cy="7760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853DBE-997A-78BA-6476-1C6EF5B96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373" y="4088905"/>
            <a:ext cx="859020" cy="738548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FD8BB7C7-DDA8-7B24-BB67-405C0E900A19}"/>
              </a:ext>
            </a:extLst>
          </p:cNvPr>
          <p:cNvSpPr/>
          <p:nvPr/>
        </p:nvSpPr>
        <p:spPr>
          <a:xfrm rot="10800000">
            <a:off x="2519401" y="4760915"/>
            <a:ext cx="749508" cy="3768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20B52C2-804A-0F1F-9430-25263F488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72" y="3435394"/>
            <a:ext cx="1745109" cy="1513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D42E5FF-C018-2253-6911-1C60513C775A}"/>
              </a:ext>
            </a:extLst>
          </p:cNvPr>
          <p:cNvSpPr/>
          <p:nvPr/>
        </p:nvSpPr>
        <p:spPr>
          <a:xfrm>
            <a:off x="972486" y="4970571"/>
            <a:ext cx="130789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Figure</a:t>
            </a:r>
          </a:p>
          <a:p>
            <a:pPr algn="ctr"/>
            <a:r>
              <a:rPr lang="en-US" dirty="0"/>
              <a:t>(.pdf)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B72324-5375-65BD-8048-AA37CE5893F7}"/>
              </a:ext>
            </a:extLst>
          </p:cNvPr>
          <p:cNvSpPr/>
          <p:nvPr/>
        </p:nvSpPr>
        <p:spPr>
          <a:xfrm>
            <a:off x="1094280" y="392172"/>
            <a:ext cx="1064303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CLDF</a:t>
            </a:r>
            <a:endParaRPr lang="en-DE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623EB919-1262-93F2-7709-19B12F7358BB}"/>
              </a:ext>
            </a:extLst>
          </p:cNvPr>
          <p:cNvSpPr/>
          <p:nvPr/>
        </p:nvSpPr>
        <p:spPr>
          <a:xfrm rot="5400000">
            <a:off x="1279784" y="1536570"/>
            <a:ext cx="749508" cy="3768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9378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37BF-F7C4-BF87-4D9F-F9633D28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phylogenetics?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4BD93A-9B77-62CA-4C0C-6EE611F1100F}"/>
              </a:ext>
            </a:extLst>
          </p:cNvPr>
          <p:cNvSpPr txBox="1">
            <a:spLocks/>
          </p:cNvSpPr>
          <p:nvPr/>
        </p:nvSpPr>
        <p:spPr>
          <a:xfrm>
            <a:off x="838200" y="1808181"/>
            <a:ext cx="64724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It is forming groups based only on INNOVATIONS</a:t>
            </a:r>
            <a:endParaRPr lang="en-D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AAE3CF-9A8B-550E-5A32-CFD61E623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286608"/>
              </p:ext>
            </p:extLst>
          </p:nvPr>
        </p:nvGraphicFramePr>
        <p:xfrm>
          <a:off x="1548351" y="3841750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62057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82060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Linguistics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Cladistics, Phylogenetic systematics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Historical Linguistics, Linguistics Phylogenetics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85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Synapomorphy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Innovation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370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Symplesiomorphy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Retention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420999"/>
                  </a:ext>
                </a:extLst>
              </a:tr>
            </a:tbl>
          </a:graphicData>
        </a:graphic>
      </p:graphicFrame>
      <p:pic>
        <p:nvPicPr>
          <p:cNvPr id="8" name="Picture 7" descr="synapomorphy-01.jpg">
            <a:extLst>
              <a:ext uri="{FF2B5EF4-FFF2-40B4-BE49-F238E27FC236}">
                <a16:creationId xmlns:a16="http://schemas.microsoft.com/office/drawing/2014/main" id="{5159DB3D-3F27-3F75-B315-95032D650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375" y="141169"/>
            <a:ext cx="4431425" cy="32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92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BD86-4BB1-9F4A-9C5C-705C5AEF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7" y="-4206"/>
            <a:ext cx="10515600" cy="1325563"/>
          </a:xfrm>
        </p:spPr>
        <p:txBody>
          <a:bodyPr/>
          <a:lstStyle/>
          <a:p>
            <a:r>
              <a:rPr lang="en-DE" dirty="0"/>
              <a:t>Data for linguistic phylogeny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A4DCDA-BD49-6E79-8F56-42D004E50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4738" y="2294458"/>
            <a:ext cx="763415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A3562-D1B1-B9A4-99DC-6F572B53BEEA}"/>
              </a:ext>
            </a:extLst>
          </p:cNvPr>
          <p:cNvSpPr txBox="1"/>
          <p:nvPr/>
        </p:nvSpPr>
        <p:spPr>
          <a:xfrm>
            <a:off x="2166585" y="1203325"/>
            <a:ext cx="2384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1. Swadesh List of basic vocabulary </a:t>
            </a:r>
            <a:r>
              <a:rPr lang="en-DE" b="1" dirty="0"/>
              <a:t>concepts/meanings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C3A44-A95A-78B0-CC5F-7EAB50761C63}"/>
              </a:ext>
            </a:extLst>
          </p:cNvPr>
          <p:cNvSpPr txBox="1"/>
          <p:nvPr/>
        </p:nvSpPr>
        <p:spPr>
          <a:xfrm>
            <a:off x="5197367" y="1484742"/>
            <a:ext cx="195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2. Record </a:t>
            </a:r>
            <a:r>
              <a:rPr lang="en-DE" b="1" dirty="0"/>
              <a:t>lexeme </a:t>
            </a:r>
            <a:r>
              <a:rPr lang="en-DE" dirty="0"/>
              <a:t>for each 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B33BA1-D80E-26BB-9721-75E82B4E0389}"/>
              </a:ext>
            </a:extLst>
          </p:cNvPr>
          <p:cNvSpPr txBox="1"/>
          <p:nvPr/>
        </p:nvSpPr>
        <p:spPr>
          <a:xfrm>
            <a:off x="8763693" y="1262341"/>
            <a:ext cx="1956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3. Classify lexemes into </a:t>
            </a:r>
            <a:r>
              <a:rPr lang="en-DE" b="1" dirty="0"/>
              <a:t>cognate sets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5A1E1F2-DAE4-2FD4-A106-CEBC62950C7B}"/>
              </a:ext>
            </a:extLst>
          </p:cNvPr>
          <p:cNvSpPr/>
          <p:nvPr/>
        </p:nvSpPr>
        <p:spPr>
          <a:xfrm>
            <a:off x="3122054" y="2085822"/>
            <a:ext cx="306254" cy="19969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4AA7F175-EE4C-71EC-93E8-DE2B671E6540}"/>
              </a:ext>
            </a:extLst>
          </p:cNvPr>
          <p:cNvSpPr/>
          <p:nvPr/>
        </p:nvSpPr>
        <p:spPr>
          <a:xfrm>
            <a:off x="5942873" y="2077306"/>
            <a:ext cx="306254" cy="19969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5380757-25BE-E0D9-98E1-C6F3E9B746B1}"/>
              </a:ext>
            </a:extLst>
          </p:cNvPr>
          <p:cNvSpPr/>
          <p:nvPr/>
        </p:nvSpPr>
        <p:spPr>
          <a:xfrm>
            <a:off x="9396004" y="2110708"/>
            <a:ext cx="306254" cy="19969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9304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5561-B0E8-CE43-A1C4-062C80E9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95"/>
            <a:ext cx="10515600" cy="1325563"/>
          </a:xfrm>
        </p:spPr>
        <p:txBody>
          <a:bodyPr/>
          <a:lstStyle/>
          <a:p>
            <a:r>
              <a:rPr lang="en-DE" dirty="0"/>
              <a:t>Data is binarised for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83205D-1C07-2BE2-79B1-DEC4753B9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9858"/>
              </p:ext>
            </p:extLst>
          </p:nvPr>
        </p:nvGraphicFramePr>
        <p:xfrm>
          <a:off x="2343807" y="1124608"/>
          <a:ext cx="7504385" cy="5408860"/>
        </p:xfrm>
        <a:graphic>
          <a:graphicData uri="http://schemas.openxmlformats.org/drawingml/2006/table">
            <a:tbl>
              <a:tblPr/>
              <a:tblGrid>
                <a:gridCol w="1500877">
                  <a:extLst>
                    <a:ext uri="{9D8B030D-6E8A-4147-A177-3AD203B41FA5}">
                      <a16:colId xmlns:a16="http://schemas.microsoft.com/office/drawing/2014/main" val="1108602485"/>
                    </a:ext>
                  </a:extLst>
                </a:gridCol>
                <a:gridCol w="1500877">
                  <a:extLst>
                    <a:ext uri="{9D8B030D-6E8A-4147-A177-3AD203B41FA5}">
                      <a16:colId xmlns:a16="http://schemas.microsoft.com/office/drawing/2014/main" val="756468745"/>
                    </a:ext>
                  </a:extLst>
                </a:gridCol>
                <a:gridCol w="1500877">
                  <a:extLst>
                    <a:ext uri="{9D8B030D-6E8A-4147-A177-3AD203B41FA5}">
                      <a16:colId xmlns:a16="http://schemas.microsoft.com/office/drawing/2014/main" val="3710596262"/>
                    </a:ext>
                  </a:extLst>
                </a:gridCol>
                <a:gridCol w="1500877">
                  <a:extLst>
                    <a:ext uri="{9D8B030D-6E8A-4147-A177-3AD203B41FA5}">
                      <a16:colId xmlns:a16="http://schemas.microsoft.com/office/drawing/2014/main" val="4056590297"/>
                    </a:ext>
                  </a:extLst>
                </a:gridCol>
                <a:gridCol w="1500877">
                  <a:extLst>
                    <a:ext uri="{9D8B030D-6E8A-4147-A177-3AD203B41FA5}">
                      <a16:colId xmlns:a16="http://schemas.microsoft.com/office/drawing/2014/main" val="2425076495"/>
                    </a:ext>
                  </a:extLst>
                </a:gridCol>
              </a:tblGrid>
              <a:tr h="320708">
                <a:tc>
                  <a:txBody>
                    <a:bodyPr/>
                    <a:lstStyle/>
                    <a:p>
                      <a:pPr algn="l"/>
                      <a:br>
                        <a:rPr lang="en-DE" sz="800">
                          <a:effectLst/>
                          <a:latin typeface="Liberation Sans"/>
                        </a:rPr>
                      </a:br>
                      <a:endParaRPr lang="en-DE" sz="800">
                        <a:effectLst/>
                        <a:latin typeface="Liberation Sans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mulier [Latin]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*dem- [Proto-Indo-European]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*dʰeh₁(i̯)- [Proto-Indo-European]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i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ela [Ladin]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462399"/>
                  </a:ext>
                </a:extLst>
              </a:tr>
              <a:tr h="320708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Portuguese: Brazilian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963138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Portuguese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9075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Spanish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187019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Old Spanish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036509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Catalan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468556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Old Catalan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808493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Franco-Provençal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22131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Old Occitan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793310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Old Occitan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638769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Walloon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74626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French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670225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Anglo-Norman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934335"/>
                  </a:ext>
                </a:extLst>
              </a:tr>
              <a:tr h="320708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Sardinian: Logudoro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16957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Sardinian: Nuoro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786341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Milanese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673323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Ladin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20143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Friulian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286635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Italian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74106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Neapolitan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677906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Dalmatian: Vegliote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335345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Megleno-Romanian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62063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Romanian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48912"/>
                  </a:ext>
                </a:extLst>
              </a:tr>
              <a:tr h="183261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1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Latin</a:t>
                      </a:r>
                      <a:endParaRPr lang="en-GB" sz="11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1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>
                          <a:effectLst/>
                          <a:latin typeface="Liberation Sans"/>
                        </a:rPr>
                        <a:t>0</a:t>
                      </a:r>
                    </a:p>
                  </a:txBody>
                  <a:tcPr marL="41441" marR="41441" marT="20721" marB="207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10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93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F58981-8A02-64CD-E3F5-BDE39018CA02}"/>
              </a:ext>
            </a:extLst>
          </p:cNvPr>
          <p:cNvSpPr txBox="1">
            <a:spLocks/>
          </p:cNvSpPr>
          <p:nvPr/>
        </p:nvSpPr>
        <p:spPr>
          <a:xfrm>
            <a:off x="3363310" y="34966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Parsimony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B7B7C-453E-B901-5857-9EB62525C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9"/>
          <a:stretch/>
        </p:blipFill>
        <p:spPr>
          <a:xfrm>
            <a:off x="2392649" y="1439099"/>
            <a:ext cx="7213600" cy="4141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8C99B-7AC1-B005-3C58-0EC03361761E}"/>
              </a:ext>
            </a:extLst>
          </p:cNvPr>
          <p:cNvSpPr txBox="1"/>
          <p:nvPr/>
        </p:nvSpPr>
        <p:spPr>
          <a:xfrm>
            <a:off x="3026105" y="5790894"/>
            <a:ext cx="121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length:</a:t>
            </a:r>
          </a:p>
          <a:p>
            <a:r>
              <a:rPr lang="en-US" dirty="0"/>
              <a:t>2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28FB8-5613-9CE2-C435-28F5D1DB16F8}"/>
              </a:ext>
            </a:extLst>
          </p:cNvPr>
          <p:cNvSpPr txBox="1"/>
          <p:nvPr/>
        </p:nvSpPr>
        <p:spPr>
          <a:xfrm>
            <a:off x="6064869" y="5790894"/>
            <a:ext cx="121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length:</a:t>
            </a:r>
          </a:p>
          <a:p>
            <a:r>
              <a:rPr lang="en-US" dirty="0"/>
              <a:t>3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624EF3-1776-58D7-8B8A-20A46626C879}"/>
              </a:ext>
            </a:extLst>
          </p:cNvPr>
          <p:cNvSpPr txBox="1"/>
          <p:nvPr/>
        </p:nvSpPr>
        <p:spPr>
          <a:xfrm>
            <a:off x="8466323" y="5793142"/>
            <a:ext cx="121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length:</a:t>
            </a:r>
          </a:p>
          <a:p>
            <a:r>
              <a:rPr lang="en-US" dirty="0"/>
              <a:t>3 steps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FE205C-907A-F00D-F979-E73390464996}"/>
              </a:ext>
            </a:extLst>
          </p:cNvPr>
          <p:cNvSpPr txBox="1">
            <a:spLocks/>
          </p:cNvSpPr>
          <p:nvPr/>
        </p:nvSpPr>
        <p:spPr>
          <a:xfrm>
            <a:off x="512659" y="930480"/>
            <a:ext cx="2513446" cy="2620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a particular tree, the total number of steps required across all characters is known as the </a:t>
            </a:r>
            <a:r>
              <a:rPr lang="en-US" b="1" dirty="0"/>
              <a:t>tree length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B999E3-51D4-0B58-4317-6F1EA250CF17}"/>
              </a:ext>
            </a:extLst>
          </p:cNvPr>
          <p:cNvSpPr txBox="1">
            <a:spLocks/>
          </p:cNvSpPr>
          <p:nvPr/>
        </p:nvSpPr>
        <p:spPr>
          <a:xfrm>
            <a:off x="9030854" y="903328"/>
            <a:ext cx="2513446" cy="2620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tree with the shortest length is known as the </a:t>
            </a:r>
            <a:r>
              <a:rPr lang="en-US" b="1" dirty="0"/>
              <a:t>most parsimonious tree</a:t>
            </a:r>
          </a:p>
          <a:p>
            <a:r>
              <a:rPr lang="en-US" dirty="0"/>
              <a:t>There may be more than one</a:t>
            </a:r>
          </a:p>
        </p:txBody>
      </p:sp>
    </p:spTree>
    <p:extLst>
      <p:ext uri="{BB962C8B-B14F-4D97-AF65-F5344CB8AC3E}">
        <p14:creationId xmlns:p14="http://schemas.microsoft.com/office/powerpoint/2010/main" val="148780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11970</TotalTime>
  <Words>1737</Words>
  <Application>Microsoft Macintosh PowerPoint</Application>
  <PresentationFormat>Widescreen</PresentationFormat>
  <Paragraphs>571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Cambria Math</vt:lpstr>
      <vt:lpstr>Franklin Gothic Medium</vt:lpstr>
      <vt:lpstr>Helvetica</vt:lpstr>
      <vt:lpstr>Liberation Sans</vt:lpstr>
      <vt:lpstr>Sorts Mill Goudy</vt:lpstr>
      <vt:lpstr>Office Theme</vt:lpstr>
      <vt:lpstr>Phylolinguistics part 1</vt:lpstr>
      <vt:lpstr>Learning Goals</vt:lpstr>
      <vt:lpstr>Why phylogenetics for linguistics?</vt:lpstr>
      <vt:lpstr>What is phylogenetics?</vt:lpstr>
      <vt:lpstr>What is phylogenetics?</vt:lpstr>
      <vt:lpstr>What is phylogenetics?</vt:lpstr>
      <vt:lpstr>Data for linguistic phylogeny</vt:lpstr>
      <vt:lpstr>Data is binarised for analysis</vt:lpstr>
      <vt:lpstr>PowerPoint Presentation</vt:lpstr>
      <vt:lpstr>Model-based Phylogenetics – why?</vt:lpstr>
      <vt:lpstr>PowerPoint Presentation</vt:lpstr>
      <vt:lpstr>Tree model generates the branching process</vt:lpstr>
      <vt:lpstr>Rate model (“clock”) determines speed of change on branches</vt:lpstr>
      <vt:lpstr>PowerPoint Presentation</vt:lpstr>
      <vt:lpstr>1. Tree models</vt:lpstr>
      <vt:lpstr>Yule model: pure birth</vt:lpstr>
      <vt:lpstr>Birth-death model</vt:lpstr>
      <vt:lpstr>Birth-death skyline model</vt:lpstr>
      <vt:lpstr>Rates model: the “linguistic clock”</vt:lpstr>
      <vt:lpstr>PowerPoint Presentation</vt:lpstr>
      <vt:lpstr>Clock model summary</vt:lpstr>
      <vt:lpstr>Part 3: the substitution model</vt:lpstr>
      <vt:lpstr>PowerPoint Presentation</vt:lpstr>
      <vt:lpstr>Stable frequencies are driven by rates</vt:lpstr>
      <vt:lpstr>PowerPoint Presentation</vt:lpstr>
      <vt:lpstr>PowerPoint Presentation</vt:lpstr>
      <vt:lpstr>PowerPoint Presentation</vt:lpstr>
      <vt:lpstr>Substitution model summary</vt:lpstr>
      <vt:lpstr>PowerPoint Presentation</vt:lpstr>
      <vt:lpstr>Phylogenetic inference</vt:lpstr>
      <vt:lpstr>Step 1: probability of the data (the likelihood)</vt:lpstr>
      <vt:lpstr>Step 2: probability of the tree</vt:lpstr>
      <vt:lpstr>Step 3: prior probabilities for model parameters</vt:lpstr>
      <vt:lpstr>Prior probabilities</vt:lpstr>
      <vt:lpstr>PowerPoint Presentation</vt:lpstr>
      <vt:lpstr>Node calibration example: Pacific islands</vt:lpstr>
      <vt:lpstr>Radiocarbon dates</vt:lpstr>
      <vt:lpstr>Implementing node age calibrations</vt:lpstr>
      <vt:lpstr>Putting it all together: Bayes theorum</vt:lpstr>
      <vt:lpstr>PowerPoint Presentation</vt:lpstr>
      <vt:lpstr>Operators</vt:lpstr>
      <vt:lpstr>PowerPoint Presentation</vt:lpstr>
      <vt:lpstr>Good and bad chains</vt:lpstr>
      <vt:lpstr>The end result is a sample</vt:lpstr>
      <vt:lpstr>Summarising output - parameters</vt:lpstr>
      <vt:lpstr>Tree samples</vt:lpstr>
      <vt:lpstr>Summarising output – consensus trees</vt:lpstr>
      <vt:lpstr>Morning tutorial: Phylogenetic analysis of the Quechua Language Family</vt:lpstr>
      <vt:lpstr>PowerPoint Presentation</vt:lpstr>
      <vt:lpstr>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31</cp:revision>
  <dcterms:created xsi:type="dcterms:W3CDTF">2025-07-08T09:48:49Z</dcterms:created>
  <dcterms:modified xsi:type="dcterms:W3CDTF">2025-08-27T17:23:08Z</dcterms:modified>
</cp:coreProperties>
</file>